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70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4FAD80A6-B381-49CD-B204-1DF4A6986A30}" type="datetimeFigureOut">
              <a:rPr lang="ja-JP" altLang="en-US"/>
              <a:pPr>
                <a:defRPr/>
              </a:pPr>
              <a:t>2011/6/1</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470077E7-FE66-42EF-B5B1-ABE6C589CAFB}"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536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今回、私は、自己集合を用いて固体表面に二次元分子ネットワークを構築し、さらにその分子ネットワークに</a:t>
            </a:r>
            <a:r>
              <a:rPr lang="en-US" altLang="ja-JP" smtClean="0"/>
              <a:t>guest</a:t>
            </a:r>
            <a:r>
              <a:rPr lang="ja-JP" altLang="en-US" smtClean="0"/>
              <a:t>分子を吸着させるという研究について発表します。</a:t>
            </a:r>
          </a:p>
        </p:txBody>
      </p:sp>
      <p:sp>
        <p:nvSpPr>
          <p:cNvPr id="1536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D38FA2-86D8-43D3-A1E9-383712784B79}" type="slidenum">
              <a:rPr lang="ja-JP" altLang="en-US"/>
              <a:pPr fontAlgn="base">
                <a:spcBef>
                  <a:spcPct val="0"/>
                </a:spcBef>
                <a:spcAft>
                  <a:spcPct val="0"/>
                </a:spcAft>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4819"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またこれらのハニカムネットワークの空孔には</a:t>
            </a:r>
            <a:r>
              <a:rPr lang="en-US" altLang="ja-JP" smtClean="0"/>
              <a:t>guest</a:t>
            </a:r>
            <a:r>
              <a:rPr lang="ja-JP" altLang="en-US" smtClean="0"/>
              <a:t>分子が吸着されることも明らかにしています。例えば、</a:t>
            </a:r>
            <a:r>
              <a:rPr lang="en-US" altLang="ja-JP" smtClean="0"/>
              <a:t>guest</a:t>
            </a:r>
            <a:r>
              <a:rPr lang="ja-JP" altLang="en-US" smtClean="0"/>
              <a:t>として</a:t>
            </a:r>
            <a:r>
              <a:rPr lang="en-US" altLang="ja-JP" smtClean="0"/>
              <a:t>nanographene</a:t>
            </a:r>
            <a:r>
              <a:rPr lang="ja-JP" altLang="en-US" smtClean="0"/>
              <a:t>という平面三角形分子が挙げられるのですが、この分子は面白いことに空孔のサイズによって吸着される数が変化します。例えば一番左の図のようにアルキル鎖長が</a:t>
            </a:r>
            <a:r>
              <a:rPr lang="en-US" altLang="ja-JP" smtClean="0"/>
              <a:t>16</a:t>
            </a:r>
            <a:r>
              <a:rPr lang="ja-JP" altLang="en-US" smtClean="0"/>
              <a:t>の</a:t>
            </a:r>
            <a:r>
              <a:rPr lang="en-US" altLang="ja-JP" smtClean="0"/>
              <a:t>DBAOC16</a:t>
            </a:r>
            <a:r>
              <a:rPr lang="ja-JP" altLang="en-US" smtClean="0"/>
              <a:t>では赤い丸で囲んだ部分が示すように小さい三角形の</a:t>
            </a:r>
            <a:r>
              <a:rPr lang="en-US" altLang="ja-JP" smtClean="0"/>
              <a:t>DBA</a:t>
            </a:r>
            <a:r>
              <a:rPr lang="ja-JP" altLang="en-US" smtClean="0"/>
              <a:t>で形成された六角形の空孔の中に</a:t>
            </a:r>
            <a:r>
              <a:rPr lang="en-US" altLang="ja-JP" smtClean="0"/>
              <a:t>4</a:t>
            </a:r>
            <a:r>
              <a:rPr lang="ja-JP" altLang="en-US" smtClean="0"/>
              <a:t>つのナノグラフェンが吸着されているのがわかります。これに対し、アルキル鎖長が</a:t>
            </a:r>
            <a:r>
              <a:rPr lang="en-US" altLang="ja-JP" smtClean="0"/>
              <a:t>18</a:t>
            </a:r>
            <a:r>
              <a:rPr lang="ja-JP" altLang="en-US" smtClean="0"/>
              <a:t>の</a:t>
            </a:r>
            <a:r>
              <a:rPr lang="en-US" altLang="ja-JP" smtClean="0"/>
              <a:t>DBAOC18</a:t>
            </a:r>
            <a:r>
              <a:rPr lang="ja-JP" altLang="en-US" smtClean="0"/>
              <a:t>には５つ、アルキル鎖長が</a:t>
            </a:r>
            <a:r>
              <a:rPr lang="en-US" altLang="ja-JP" smtClean="0"/>
              <a:t>20</a:t>
            </a:r>
            <a:r>
              <a:rPr lang="ja-JP" altLang="en-US" smtClean="0"/>
              <a:t>の</a:t>
            </a:r>
            <a:r>
              <a:rPr lang="en-US" altLang="ja-JP" smtClean="0"/>
              <a:t>DBAOC20</a:t>
            </a:r>
            <a:r>
              <a:rPr lang="ja-JP" altLang="en-US" smtClean="0"/>
              <a:t>には６つのナノグラフェンが吸着されることが</a:t>
            </a:r>
            <a:r>
              <a:rPr lang="en-US" altLang="ja-JP" smtClean="0"/>
              <a:t>STM</a:t>
            </a:r>
            <a:r>
              <a:rPr lang="ja-JP" altLang="en-US" smtClean="0"/>
              <a:t>により観察されています。</a:t>
            </a:r>
            <a:endParaRPr lang="en-US" altLang="ja-JP" smtClean="0"/>
          </a:p>
        </p:txBody>
      </p:sp>
      <p:sp>
        <p:nvSpPr>
          <p:cNvPr id="34820" name="スライド番号プレースホルダー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D49E7C7-5F8B-4CF9-B241-EC7C188FE0C7}" type="slidenum">
              <a:rPr lang="ja-JP" altLang="en-US" sz="1200">
                <a:latin typeface="Calibri" pitchFamily="34" charset="0"/>
              </a:rPr>
              <a:pPr algn="r"/>
              <a:t>10</a:t>
            </a:fld>
            <a:endParaRPr lang="en-US" altLang="ja-JP"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686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さてこれまでにいくつかの</a:t>
            </a:r>
            <a:r>
              <a:rPr lang="en-US" altLang="ja-JP" smtClean="0"/>
              <a:t>guest</a:t>
            </a:r>
            <a:r>
              <a:rPr lang="ja-JP" altLang="en-US" smtClean="0"/>
              <a:t>吸着の例を挙げてきましたが、そのどれもが空孔のサイズと</a:t>
            </a:r>
            <a:r>
              <a:rPr lang="en-US" altLang="ja-JP" smtClean="0"/>
              <a:t>guest</a:t>
            </a:r>
            <a:r>
              <a:rPr lang="ja-JP" altLang="en-US" smtClean="0"/>
              <a:t>分子のサイズが一致するという比較的弱い相互作用により起こるものでした。そこで私は空孔に官能基を配置し</a:t>
            </a:r>
            <a:r>
              <a:rPr lang="en-US" altLang="ja-JP" smtClean="0"/>
              <a:t>guest</a:t>
            </a:r>
            <a:r>
              <a:rPr lang="ja-JP" altLang="en-US" smtClean="0"/>
              <a:t>分子との積極的な相互作用を導入することで、より選択的に</a:t>
            </a:r>
            <a:r>
              <a:rPr lang="en-US" altLang="ja-JP" smtClean="0"/>
              <a:t>guest</a:t>
            </a:r>
            <a:r>
              <a:rPr lang="ja-JP" altLang="en-US" smtClean="0"/>
              <a:t>分子を吸着させることができると考えました。</a:t>
            </a:r>
          </a:p>
        </p:txBody>
      </p:sp>
      <p:sp>
        <p:nvSpPr>
          <p:cNvPr id="36868" name="スライド番号プレースホルダー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C6A0626-494A-46BB-A761-72781AFCAC0C}" type="slidenum">
              <a:rPr lang="ja-JP" altLang="en-US" sz="1200">
                <a:latin typeface="Calibri" pitchFamily="34" charset="0"/>
              </a:rPr>
              <a:pPr algn="r"/>
              <a:t>11</a:t>
            </a:fld>
            <a:endParaRPr lang="en-US" altLang="ja-JP"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891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空孔に配置する官能基として、私はフルオロアルカンを選びました。フルオロアルカンのようなフッ素をたくさん有する分子はかご型分子のスライドでも少し述べたように、水や有機溶媒に溶けにくく、フッ素溶媒によく溶けるという性質、つまりフッ素を多く含むものはお互いに引き合うという性質があります。そのため空孔の内部をフッ素化することで、フッ素化された</a:t>
            </a:r>
            <a:r>
              <a:rPr lang="en-US" altLang="ja-JP" smtClean="0"/>
              <a:t>guest</a:t>
            </a:r>
            <a:r>
              <a:rPr lang="ja-JP" altLang="en-US" smtClean="0"/>
              <a:t>分子が選択的に吸着されるのではないかと期待して分子設計を行いました。こちらに示すモデル図は水色の部分がフッ素に相当するのですが、このように</a:t>
            </a:r>
            <a:r>
              <a:rPr lang="en-US" altLang="ja-JP" smtClean="0"/>
              <a:t>DBA</a:t>
            </a:r>
            <a:r>
              <a:rPr lang="ja-JP" altLang="en-US" smtClean="0"/>
              <a:t>のアルキル鎖の末端に交互にフルオロアルカンを導入することで、こちらに示すようにフルオロアルカンが端に配置された空孔を作ることができると考えました。また参照化合物として、フッ素を有さない</a:t>
            </a:r>
            <a:r>
              <a:rPr lang="en-US" altLang="ja-JP" smtClean="0"/>
              <a:t>DBA</a:t>
            </a:r>
            <a:r>
              <a:rPr lang="ja-JP" altLang="en-US" smtClean="0"/>
              <a:t>誘導体の実験も同時に行うことにしました。なお、化合物の名前は</a:t>
            </a:r>
            <a:r>
              <a:rPr lang="en-US" altLang="ja-JP" smtClean="0"/>
              <a:t>DBAOC14RF</a:t>
            </a:r>
            <a:r>
              <a:rPr lang="ja-JP" altLang="en-US" smtClean="0"/>
              <a:t>と名付けました。</a:t>
            </a:r>
          </a:p>
        </p:txBody>
      </p:sp>
      <p:sp>
        <p:nvSpPr>
          <p:cNvPr id="38916" name="スライド番号プレースホルダー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0B2FFC5-EE40-481D-A585-FBDBB0A42610}" type="slidenum">
              <a:rPr lang="ja-JP" altLang="en-US" sz="1200">
                <a:latin typeface="Calibri" pitchFamily="34" charset="0"/>
              </a:rPr>
              <a:pPr algn="r"/>
              <a:t>12</a:t>
            </a:fld>
            <a:endParaRPr lang="en-US" altLang="ja-JP"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まず</a:t>
            </a:r>
            <a:r>
              <a:rPr lang="en-US" altLang="ja-JP" smtClean="0"/>
              <a:t>DBAOC14RF</a:t>
            </a:r>
            <a:r>
              <a:rPr lang="ja-JP" altLang="en-US" smtClean="0"/>
              <a:t>の合成を行いました。続いて合成した</a:t>
            </a:r>
            <a:r>
              <a:rPr lang="en-US" altLang="ja-JP" smtClean="0"/>
              <a:t>DBAOC14RF</a:t>
            </a:r>
            <a:r>
              <a:rPr lang="ja-JP" altLang="en-US" smtClean="0"/>
              <a:t>が形成する分子ネットワークの</a:t>
            </a:r>
            <a:r>
              <a:rPr lang="en-US" altLang="ja-JP" smtClean="0"/>
              <a:t>STM</a:t>
            </a:r>
            <a:r>
              <a:rPr lang="ja-JP" altLang="en-US" smtClean="0"/>
              <a:t>観察を行いました。</a:t>
            </a:r>
            <a:r>
              <a:rPr lang="ja-JP" altLang="ja-JP" smtClean="0"/>
              <a:t>明るい三角形の部分が</a:t>
            </a:r>
            <a:r>
              <a:rPr lang="en-US" altLang="ja-JP" smtClean="0"/>
              <a:t>DBA </a:t>
            </a:r>
            <a:r>
              <a:rPr lang="ja-JP" altLang="ja-JP" smtClean="0"/>
              <a:t>の共役コア</a:t>
            </a:r>
            <a:r>
              <a:rPr lang="ja-JP" altLang="en-US" smtClean="0"/>
              <a:t>に、暗い部分が組み合ったアルキル鎖に相当します。リンカ</a:t>
            </a:r>
            <a:r>
              <a:rPr lang="en-US" altLang="ja-JP" smtClean="0"/>
              <a:t>―</a:t>
            </a:r>
            <a:r>
              <a:rPr lang="ja-JP" altLang="en-US" smtClean="0"/>
              <a:t>であるフェニル基も小さな光点として観察されました。フルオロアルキル鎖もモデル通りに空孔に沿って吸着している様子が観察されました。</a:t>
            </a:r>
          </a:p>
          <a:p>
            <a:pPr>
              <a:spcBef>
                <a:spcPct val="0"/>
              </a:spcBef>
            </a:pPr>
            <a:r>
              <a:rPr lang="ja-JP" altLang="en-US" smtClean="0"/>
              <a:t>今後他の様々な</a:t>
            </a:r>
            <a:r>
              <a:rPr lang="en-US" altLang="ja-JP" smtClean="0"/>
              <a:t>guest</a:t>
            </a:r>
            <a:r>
              <a:rPr lang="ja-JP" altLang="en-US" smtClean="0"/>
              <a:t>分子を用いて同様の実験を行い、フッ素で修飾された空孔が示す</a:t>
            </a:r>
            <a:r>
              <a:rPr lang="en-US" altLang="ja-JP" smtClean="0"/>
              <a:t>guest</a:t>
            </a:r>
            <a:r>
              <a:rPr lang="ja-JP" altLang="en-US" smtClean="0"/>
              <a:t>選択性について調査する予定です。</a:t>
            </a:r>
            <a:endParaRPr lang="en-US"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301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では以上をまとめます。最近、有機分子を自己集合させ二次元分子ネットワークを形成させる研究が盛んになされています。特に、多孔性の分子ネットワークを形成させ、空孔に</a:t>
            </a:r>
            <a:r>
              <a:rPr lang="en-US" altLang="ja-JP" smtClean="0"/>
              <a:t>guest</a:t>
            </a:r>
            <a:r>
              <a:rPr lang="ja-JP" altLang="en-US" smtClean="0"/>
              <a:t>分子を吸着させる研究が盛んになされています。しかし、これらの</a:t>
            </a:r>
            <a:r>
              <a:rPr lang="en-US" altLang="ja-JP" smtClean="0"/>
              <a:t>guest</a:t>
            </a:r>
            <a:r>
              <a:rPr lang="ja-JP" altLang="en-US" smtClean="0"/>
              <a:t>分子の吸着は空孔と</a:t>
            </a:r>
            <a:r>
              <a:rPr lang="en-US" altLang="ja-JP" smtClean="0"/>
              <a:t>guest</a:t>
            </a:r>
            <a:r>
              <a:rPr lang="ja-JP" altLang="en-US" smtClean="0"/>
              <a:t>分子のサイズの一致によるところが大きいため、私は、今回、空孔と</a:t>
            </a:r>
            <a:r>
              <a:rPr lang="en-US" altLang="ja-JP" smtClean="0"/>
              <a:t>guest</a:t>
            </a:r>
            <a:r>
              <a:rPr lang="ja-JP" altLang="en-US" smtClean="0"/>
              <a:t>分子間のより積極的な相互作用を導入することで、選択的に</a:t>
            </a:r>
            <a:r>
              <a:rPr lang="en-US" altLang="ja-JP" smtClean="0"/>
              <a:t>guest</a:t>
            </a:r>
            <a:r>
              <a:rPr lang="ja-JP" altLang="en-US" smtClean="0"/>
              <a:t>分子を吸着させることを目的として研究しました。実験の詳細な結果は後期に発表したいと思います。</a:t>
            </a:r>
          </a:p>
        </p:txBody>
      </p:sp>
      <p:sp>
        <p:nvSpPr>
          <p:cNvPr id="43012" name="スライド番号プレースホルダー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9B0F55B-C076-4F19-AEA0-817E8BD91A40}" type="slidenum">
              <a:rPr lang="ja-JP" altLang="en-US" sz="1200">
                <a:latin typeface="Calibri" pitchFamily="34" charset="0"/>
              </a:rPr>
              <a:pPr algn="r"/>
              <a:t>14</a:t>
            </a:fld>
            <a:endParaRPr lang="en-US" altLang="ja-JP"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741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この発表の理解に必要なキーワードである、自己集合とホストゲスト相互作用について、まず一般的な三次元の系における具体例を示しながら説明します。続いて私の研究に関係する固体表面、すなわち二次元における自己集合とホストゲスト相互作用について説明した後、二次元におけるネットワークを観察するのに重要なツールである走査型トンネル顕微鏡について説明をします。次に当研究室で過去に行われた二次元分子ネットワークの研究を説明した後、最後に自分の研究テーマについて述べます。</a:t>
            </a:r>
          </a:p>
        </p:txBody>
      </p:sp>
      <p:sp>
        <p:nvSpPr>
          <p:cNvPr id="1741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20A5E6-494B-4BA9-984F-859E12A04451}" type="slidenum">
              <a:rPr lang="ja-JP" altLang="en-US"/>
              <a:pPr fontAlgn="base">
                <a:spcBef>
                  <a:spcPct val="0"/>
                </a:spcBef>
                <a:spcAft>
                  <a:spcPct val="0"/>
                </a:spcAft>
              </a:pPr>
              <a:t>2</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945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最近、分子を自己集合させ、超分子を形成させるという研究が盛んになされています。例えば、藤田らは図に示すようなフルオロアルカンを含む分子</a:t>
            </a:r>
            <a:r>
              <a:rPr lang="en-US" altLang="ja-JP" smtClean="0"/>
              <a:t>24</a:t>
            </a:r>
            <a:r>
              <a:rPr lang="ja-JP" altLang="en-US" smtClean="0"/>
              <a:t>個をパラジウム</a:t>
            </a:r>
            <a:r>
              <a:rPr lang="en-US" altLang="ja-JP" smtClean="0"/>
              <a:t>12</a:t>
            </a:r>
            <a:r>
              <a:rPr lang="ja-JP" altLang="en-US" smtClean="0"/>
              <a:t>分子に配位させることでこのような大きなかご型の分子を有機溶媒中で合成しました。図のこちらの赤い丸がフルオロアルカン部位に相当し、青い部分がこちらの部分に相当します。また黄色い丸がパラジウムカチオンに相当し、これらの分子が結合することで、このように赤い丸であるフルオロアルカンがかごの内部にむいた図のような超分子ができます、実際にこれらの分子がかごを形成しているというのは１</a:t>
            </a:r>
            <a:r>
              <a:rPr lang="en-US" altLang="ja-JP" smtClean="0"/>
              <a:t>HNMR</a:t>
            </a:r>
            <a:r>
              <a:rPr lang="ja-JP" altLang="en-US" smtClean="0"/>
              <a:t>における高い対称性から確認することができます。これらのかご型分子の重要な特徴として内部の空孔が孤立している、というものがあります。この分子もかごの内部に</a:t>
            </a:r>
            <a:r>
              <a:rPr lang="en-US" altLang="ja-JP" smtClean="0"/>
              <a:t>5nm</a:t>
            </a:r>
            <a:r>
              <a:rPr lang="ja-JP" altLang="en-US" smtClean="0"/>
              <a:t>ほどの大きさの空間があり、そこには</a:t>
            </a:r>
            <a:r>
              <a:rPr lang="en-US" altLang="ja-JP" smtClean="0"/>
              <a:t>24</a:t>
            </a:r>
            <a:r>
              <a:rPr lang="ja-JP" altLang="en-US" smtClean="0"/>
              <a:t>本のフルオロアルキル鎖からなるフッ素液滴空間が形成されています。フッ素をたくさん含む分子というものは有機溶媒や水に溶けないため、かごの中の空孔は外の有機溶媒から孤立している系といえます。</a:t>
            </a:r>
          </a:p>
        </p:txBody>
      </p:sp>
      <p:sp>
        <p:nvSpPr>
          <p:cNvPr id="1945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C5DDD0-FC75-4423-914A-FD656CF084CD}" type="slidenum">
              <a:rPr lang="ja-JP" altLang="en-US"/>
              <a:pPr fontAlgn="base">
                <a:spcBef>
                  <a:spcPct val="0"/>
                </a:spcBef>
                <a:spcAft>
                  <a:spcPct val="0"/>
                </a:spcAft>
              </a:pPr>
              <a:t>3</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253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さて、このような内部が孤立しているという特徴は分子認識という非常に重要なテーマに応用することができます。例えば、先ほどのかご型錯体は</a:t>
            </a:r>
            <a:r>
              <a:rPr lang="en-US" altLang="ja-JP" smtClean="0"/>
              <a:t>perfluorooctane</a:t>
            </a:r>
            <a:r>
              <a:rPr lang="ja-JP" altLang="en-US" smtClean="0"/>
              <a:t>というフッ素を有する分子をかごの内部に取り込むことができます。左の図の</a:t>
            </a:r>
            <a:r>
              <a:rPr lang="en-US" altLang="ja-JP" smtClean="0"/>
              <a:t>A</a:t>
            </a:r>
            <a:r>
              <a:rPr lang="ja-JP" altLang="en-US" smtClean="0"/>
              <a:t>の青い部分がかごのフレームの部分に相当し</a:t>
            </a:r>
            <a:r>
              <a:rPr lang="en-US" altLang="ja-JP" smtClean="0"/>
              <a:t>B</a:t>
            </a:r>
            <a:r>
              <a:rPr lang="ja-JP" altLang="en-US" smtClean="0"/>
              <a:t>の茶色の部分がかご型分子の内側のフルオロアルキル鎖となります。また、下の</a:t>
            </a:r>
            <a:r>
              <a:rPr lang="en-US" altLang="ja-JP" smtClean="0"/>
              <a:t>C,D</a:t>
            </a:r>
            <a:r>
              <a:rPr lang="ja-JP" altLang="en-US" smtClean="0"/>
              <a:t>における赤い部分が新しくとりこまれた</a:t>
            </a:r>
            <a:r>
              <a:rPr lang="en-US" altLang="ja-JP" smtClean="0"/>
              <a:t>perfluorooctane</a:t>
            </a:r>
            <a:r>
              <a:rPr lang="ja-JP" altLang="en-US" smtClean="0"/>
              <a:t>に相当します。先ほども言いましたが</a:t>
            </a:r>
            <a:r>
              <a:rPr lang="en-US" altLang="ja-JP" smtClean="0"/>
              <a:t>perfluorooctane</a:t>
            </a:r>
            <a:r>
              <a:rPr lang="ja-JP" altLang="en-US" smtClean="0"/>
              <a:t>などのフッ素がたくさんついた分子は有機溶媒や水に非常に溶けにくく、フッ素化された溶媒には溶ける、という性質があります。そのため、</a:t>
            </a:r>
            <a:r>
              <a:rPr lang="en-US" altLang="ja-JP" smtClean="0"/>
              <a:t>perfluorooctane</a:t>
            </a:r>
            <a:r>
              <a:rPr lang="ja-JP" altLang="en-US" smtClean="0"/>
              <a:t>はかご型分子の内側に選択的に取り込まれ、さらに</a:t>
            </a:r>
            <a:r>
              <a:rPr lang="en-US" altLang="ja-JP" smtClean="0"/>
              <a:t>perfluorooctane</a:t>
            </a:r>
            <a:r>
              <a:rPr lang="ja-JP" altLang="en-US" smtClean="0"/>
              <a:t>と取り込んだかご型錯体は有機溶媒に溶けることができます。これはつまりこちらの図のようにフッ素溶媒に相当する</a:t>
            </a:r>
            <a:r>
              <a:rPr lang="en-US" altLang="ja-JP" smtClean="0"/>
              <a:t>perfluorooctane</a:t>
            </a:r>
            <a:r>
              <a:rPr lang="ja-JP" altLang="en-US" smtClean="0"/>
              <a:t>と水と有機溶媒を混合すると</a:t>
            </a:r>
            <a:r>
              <a:rPr lang="en-US" altLang="ja-JP" smtClean="0"/>
              <a:t>3</a:t>
            </a:r>
            <a:r>
              <a:rPr lang="ja-JP" altLang="en-US" smtClean="0"/>
              <a:t>層に分かれますが、ここにかご型分子を入れるとフッ素溶媒が選択的にかごの内側に取り込まれ、有機溶媒と水の</a:t>
            </a:r>
            <a:r>
              <a:rPr lang="en-US" altLang="ja-JP" smtClean="0"/>
              <a:t>2</a:t>
            </a:r>
            <a:r>
              <a:rPr lang="ja-JP" altLang="en-US" smtClean="0"/>
              <a:t>層になるということを表しています。このことを利用して、例えば、有機溶媒に溶けにくいために反応性が低いフッ素化合物にかごの内側という反応場を提供することで反応性を向上させられる可能性があります。なおこの系は</a:t>
            </a:r>
            <a:r>
              <a:rPr lang="en-US" altLang="ja-JP" smtClean="0"/>
              <a:t>3</a:t>
            </a:r>
            <a:r>
              <a:rPr lang="ja-JP" altLang="en-US" smtClean="0"/>
              <a:t>次元におけるホストゲスト相互作用の代表的な例なのですがかご型分子がホストに相当し、</a:t>
            </a:r>
            <a:r>
              <a:rPr lang="en-US" altLang="ja-JP" smtClean="0"/>
              <a:t>perfluorooctane</a:t>
            </a:r>
            <a:r>
              <a:rPr lang="ja-JP" altLang="en-US" smtClean="0"/>
              <a:t>がゲストに相当します。つまりホストがゲストに取り込まれるという現象が起こっています。</a:t>
            </a:r>
          </a:p>
          <a:p>
            <a:pPr>
              <a:spcBef>
                <a:spcPct val="0"/>
              </a:spcBef>
            </a:pPr>
            <a:endParaRPr lang="ja-JP" altLang="en-US" smtClean="0"/>
          </a:p>
        </p:txBody>
      </p:sp>
      <p:sp>
        <p:nvSpPr>
          <p:cNvPr id="2253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7CF042-B7C9-4ED4-A9C8-61B464B5763E}" type="slidenum">
              <a:rPr lang="ja-JP" altLang="en-US"/>
              <a:pPr fontAlgn="base">
                <a:spcBef>
                  <a:spcPct val="0"/>
                </a:spcBef>
                <a:spcAft>
                  <a:spcPct val="0"/>
                </a:spcAft>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457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さて、かご型分子のスライドは溶液中つまり三次元における分子の自己集合やホストゲスト相互作用を説明したものでした。最近は分子を固体表面、つまり</a:t>
            </a:r>
            <a:r>
              <a:rPr lang="en-US" altLang="ja-JP" smtClean="0"/>
              <a:t>2</a:t>
            </a:r>
            <a:r>
              <a:rPr lang="ja-JP" altLang="en-US" smtClean="0"/>
              <a:t>次元において自己集合させ、</a:t>
            </a:r>
            <a:r>
              <a:rPr lang="en-US" altLang="ja-JP" smtClean="0"/>
              <a:t>guest</a:t>
            </a:r>
            <a:r>
              <a:rPr lang="ja-JP" altLang="en-US" smtClean="0"/>
              <a:t>分子の吸着を観察するという研究が盛んになされています。先ほどの溶液中という分子がランダムに動き回る三次元の系とは異なり、固体表面などの二次元では分子の並進や回転といった挙動が二次元平面内に束縛されます。このため、</a:t>
            </a:r>
            <a:r>
              <a:rPr lang="en-US" altLang="ja-JP" smtClean="0"/>
              <a:t>3</a:t>
            </a:r>
            <a:r>
              <a:rPr lang="ja-JP" altLang="en-US" smtClean="0"/>
              <a:t>次元では起こらないような分子の自己集合が起こります。しかし、これらの二次元における分子の挙動に関する研究はまだまだ途上であり、今後さらなる研究に期待されます。</a:t>
            </a:r>
            <a:endParaRPr lang="en-US" altLang="ja-JP" smtClean="0"/>
          </a:p>
          <a:p>
            <a:pPr>
              <a:spcBef>
                <a:spcPct val="0"/>
              </a:spcBef>
            </a:pPr>
            <a:r>
              <a:rPr lang="ja-JP" altLang="en-US" smtClean="0"/>
              <a:t>二次元における自己集合の代表的な例として、</a:t>
            </a:r>
            <a:r>
              <a:rPr lang="en-US" altLang="ja-JP" smtClean="0"/>
              <a:t>PDI</a:t>
            </a:r>
            <a:r>
              <a:rPr lang="ja-JP" altLang="en-US" smtClean="0"/>
              <a:t>と</a:t>
            </a:r>
            <a:r>
              <a:rPr lang="en-US" altLang="ja-JP" smtClean="0"/>
              <a:t>Melanine</a:t>
            </a:r>
            <a:r>
              <a:rPr lang="ja-JP" altLang="en-US" smtClean="0"/>
              <a:t>が水素結合を駆動力とし、下の図に示すようにハニカムネットワークを形成することが</a:t>
            </a:r>
            <a:r>
              <a:rPr lang="en-US" altLang="ja-JP" smtClean="0"/>
              <a:t>Champness</a:t>
            </a:r>
            <a:r>
              <a:rPr lang="ja-JP" altLang="en-US" smtClean="0"/>
              <a:t>により報告されています。水素結合とは電気陰性度の低い水素が電気的に正に偏っているため、電気的に負に偏っている窒素や酸素と電気的に相互作用する現象であり、この相互作用は比較的強力な相互作用です。さてこの</a:t>
            </a:r>
            <a:r>
              <a:rPr lang="en-US" altLang="ja-JP" smtClean="0"/>
              <a:t>PDI</a:t>
            </a:r>
            <a:r>
              <a:rPr lang="ja-JP" altLang="en-US" smtClean="0"/>
              <a:t>と</a:t>
            </a:r>
            <a:r>
              <a:rPr lang="en-US" altLang="ja-JP" smtClean="0"/>
              <a:t>melamine</a:t>
            </a:r>
            <a:r>
              <a:rPr lang="ja-JP" altLang="en-US" smtClean="0"/>
              <a:t>の系における分子ネットワークですが、こちらに示すように水素が正に偏り、</a:t>
            </a:r>
            <a:r>
              <a:rPr lang="en-US" altLang="ja-JP" smtClean="0"/>
              <a:t>O,N</a:t>
            </a:r>
            <a:r>
              <a:rPr lang="ja-JP" altLang="en-US" smtClean="0"/>
              <a:t>がマイナスに偏っているため、図の分子の赤い点線のような水素結合が起こりネットワークが形成されます。またこのように六角形の空孔が並んだ構造をハニカム構造といいます。</a:t>
            </a:r>
            <a:endParaRPr lang="en-US" altLang="ja-JP" smtClean="0"/>
          </a:p>
        </p:txBody>
      </p:sp>
      <p:sp>
        <p:nvSpPr>
          <p:cNvPr id="24579"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9D7108-3D08-428F-A9B5-B6202E4BBF32}" type="slidenum">
              <a:rPr lang="ja-JP" altLang="en-US"/>
              <a:pPr fontAlgn="base">
                <a:spcBef>
                  <a:spcPct val="0"/>
                </a:spcBef>
                <a:spcAft>
                  <a:spcPct val="0"/>
                </a:spcAft>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2662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さらに</a:t>
            </a:r>
            <a:r>
              <a:rPr lang="en-US" altLang="ja-JP" smtClean="0"/>
              <a:t>Champness</a:t>
            </a:r>
            <a:r>
              <a:rPr lang="ja-JP" altLang="en-US" smtClean="0"/>
              <a:t>はこのハニカムネットワークの空孔に</a:t>
            </a:r>
            <a:r>
              <a:rPr lang="en-US" altLang="ja-JP" smtClean="0"/>
              <a:t>C60</a:t>
            </a:r>
            <a:r>
              <a:rPr lang="ja-JP" altLang="en-US" smtClean="0"/>
              <a:t>フラーレンが吸着されるということを報告しています。図の白く明るい部分が</a:t>
            </a:r>
            <a:r>
              <a:rPr lang="en-US" altLang="ja-JP" smtClean="0"/>
              <a:t>C60</a:t>
            </a:r>
            <a:r>
              <a:rPr lang="ja-JP" altLang="en-US" smtClean="0"/>
              <a:t>に相当し、拡大図より一つの空孔に対して</a:t>
            </a:r>
            <a:r>
              <a:rPr lang="en-US" altLang="ja-JP" smtClean="0"/>
              <a:t>7</a:t>
            </a:r>
            <a:r>
              <a:rPr lang="ja-JP" altLang="en-US" smtClean="0"/>
              <a:t>個のフラーレンが吸着されている様子がわかります。このように、</a:t>
            </a:r>
            <a:r>
              <a:rPr lang="en-US" altLang="ja-JP" smtClean="0"/>
              <a:t>guest</a:t>
            </a:r>
            <a:r>
              <a:rPr lang="ja-JP" altLang="en-US" smtClean="0"/>
              <a:t>分子を吸着させることで</a:t>
            </a:r>
            <a:r>
              <a:rPr lang="en-US" altLang="ja-JP" smtClean="0"/>
              <a:t>2</a:t>
            </a:r>
            <a:r>
              <a:rPr lang="ja-JP" altLang="en-US" smtClean="0"/>
              <a:t>成分の分子ネットワークから</a:t>
            </a:r>
            <a:r>
              <a:rPr lang="en-US" altLang="ja-JP" smtClean="0"/>
              <a:t>3</a:t>
            </a:r>
            <a:r>
              <a:rPr lang="ja-JP" altLang="en-US" smtClean="0"/>
              <a:t>成分のネットワークへとより複雑な分子ネットワークを形成させることができます。なおこれらの画像は走査型トンネル顕微鏡により観察されています。走査型トンネル顕微鏡は</a:t>
            </a:r>
            <a:r>
              <a:rPr lang="en-US" altLang="ja-JP" smtClean="0"/>
              <a:t>STM</a:t>
            </a:r>
            <a:r>
              <a:rPr lang="ja-JP" altLang="en-US" smtClean="0"/>
              <a:t>と省略します。</a:t>
            </a:r>
            <a:r>
              <a:rPr lang="en-US" altLang="ja-JP" smtClean="0"/>
              <a:t>STM</a:t>
            </a:r>
            <a:r>
              <a:rPr lang="ja-JP" altLang="en-US" smtClean="0"/>
              <a:t>はこの分野において非常に重要なツールとなっています。</a:t>
            </a:r>
          </a:p>
        </p:txBody>
      </p:sp>
      <p:sp>
        <p:nvSpPr>
          <p:cNvPr id="26628" name="スライド番号プレースホルダー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736F23C-B5B0-490E-82C6-E2BC8F205D61}" type="slidenum">
              <a:rPr lang="ja-JP" altLang="en-US" sz="1200">
                <a:latin typeface="Calibri" pitchFamily="34" charset="0"/>
              </a:rPr>
              <a:pPr algn="r"/>
              <a:t>6</a:t>
            </a:fld>
            <a:endParaRPr lang="en-US" altLang="ja-JP"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2867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STM</a:t>
            </a:r>
            <a:r>
              <a:rPr lang="ja-JP" altLang="en-US" smtClean="0"/>
              <a:t>の原理について簡単に説明します。こちらが</a:t>
            </a:r>
            <a:r>
              <a:rPr lang="en-US" altLang="ja-JP" smtClean="0"/>
              <a:t>STM</a:t>
            </a:r>
            <a:r>
              <a:rPr lang="ja-JP" altLang="en-US" smtClean="0"/>
              <a:t>の概略図です。導電性の探針をサンプル表面に近づけ、両者の間に電圧をかけると、探針とサンプルの間のエネルギー障壁を電子がトンネル効果によりしみだすことでトンネル電流が流れます。探針を固体表面に走査させ、トンネル電流の強弱を感知することで、固体表面の電気的な情報を得ることができます。トンネル電流は探針とサンプルの距離に対して指数関数的に減少するので、非常に敏感に表面の情報を読み取ることができます。また探針の走査にはピエゾ素子が用いられています。ピエゾ素子は電圧がかかると形やサイズが変化するので、これにより微小な領域での走査が可能になります。</a:t>
            </a:r>
            <a:endParaRPr lang="en-US" altLang="ja-JP" smtClean="0"/>
          </a:p>
          <a:p>
            <a:pPr>
              <a:spcBef>
                <a:spcPct val="0"/>
              </a:spcBef>
            </a:pPr>
            <a:endParaRPr lang="ja-JP" altLang="en-US" smtClean="0"/>
          </a:p>
        </p:txBody>
      </p:sp>
      <p:sp>
        <p:nvSpPr>
          <p:cNvPr id="28676" name="スライド番号プレースホルダー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81F80C9-F1BD-4EB8-8BD2-F0CE0BEF5CAB}" type="slidenum">
              <a:rPr lang="ja-JP" altLang="en-US" sz="1200">
                <a:latin typeface="Calibri" pitchFamily="34" charset="0"/>
              </a:rPr>
              <a:pPr algn="r"/>
              <a:t>7</a:t>
            </a:fld>
            <a:endParaRPr lang="en-US" altLang="ja-JP"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STM</a:t>
            </a:r>
            <a:r>
              <a:rPr lang="ja-JP" altLang="en-US" smtClean="0"/>
              <a:t>による観察の方法は</a:t>
            </a:r>
            <a:r>
              <a:rPr lang="en-US" altLang="ja-JP" smtClean="0"/>
              <a:t>2</a:t>
            </a:r>
            <a:r>
              <a:rPr lang="ja-JP" altLang="en-US" smtClean="0"/>
              <a:t>種類あります。一つは上に示すように探針の高さを一定に保ち走査する方法です。これにより表面からのトンネル電流の強弱を記録し、情報を読み取ります。もう一つは下に示すようにトンネル電流が一定になるように針を上下させ、その変位を記録して、情報を読み取るというものです。</a:t>
            </a:r>
          </a:p>
        </p:txBody>
      </p:sp>
      <p:sp>
        <p:nvSpPr>
          <p:cNvPr id="30724" name="スライド番号プレースホルダー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8FA275D-27CE-44DD-899A-49CA73F4CA2A}" type="slidenum">
              <a:rPr lang="ja-JP" altLang="en-US" sz="1200">
                <a:latin typeface="Calibri" pitchFamily="34" charset="0"/>
              </a:rPr>
              <a:pPr algn="r"/>
              <a:t>8</a:t>
            </a:fld>
            <a:endParaRPr lang="en-US" altLang="ja-JP"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277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さてこれまでに当研究室では</a:t>
            </a:r>
            <a:r>
              <a:rPr lang="en-US" altLang="ja-JP" smtClean="0"/>
              <a:t>dehydrobenzo[12]annulene</a:t>
            </a:r>
            <a:r>
              <a:rPr lang="ja-JP" altLang="en-US" smtClean="0"/>
              <a:t>という分子を合成し、この分子が二次元において示す挙動について研究してきました。以後この分子は</a:t>
            </a:r>
            <a:r>
              <a:rPr lang="en-US" altLang="ja-JP" smtClean="0"/>
              <a:t>DBA</a:t>
            </a:r>
            <a:r>
              <a:rPr lang="ja-JP" altLang="en-US" smtClean="0"/>
              <a:t>と省略します。</a:t>
            </a:r>
            <a:r>
              <a:rPr lang="en-US" altLang="ja-JP" smtClean="0"/>
              <a:t>DBA</a:t>
            </a:r>
            <a:r>
              <a:rPr lang="ja-JP" altLang="en-US" smtClean="0"/>
              <a:t>はこの図のように簡単な三角形と</a:t>
            </a:r>
            <a:r>
              <a:rPr lang="en-US" altLang="ja-JP" smtClean="0"/>
              <a:t>6</a:t>
            </a:r>
            <a:r>
              <a:rPr lang="ja-JP" altLang="en-US" smtClean="0"/>
              <a:t>本の手を持つモデルに書き換えることができます。</a:t>
            </a:r>
            <a:r>
              <a:rPr lang="en-US" altLang="ja-JP" smtClean="0"/>
              <a:t>DBA</a:t>
            </a:r>
            <a:r>
              <a:rPr lang="ja-JP" altLang="en-US" smtClean="0"/>
              <a:t>は手に相当するアルキル鎖が</a:t>
            </a:r>
            <a:r>
              <a:rPr lang="en-US" altLang="ja-JP" smtClean="0"/>
              <a:t>van der Waals</a:t>
            </a:r>
            <a:r>
              <a:rPr lang="ja-JP" altLang="en-US" smtClean="0"/>
              <a:t>力を駆動力として組み合うことで固体表面でハニカムネットワークを形成することが</a:t>
            </a:r>
            <a:r>
              <a:rPr lang="en-US" altLang="ja-JP" smtClean="0"/>
              <a:t>STM</a:t>
            </a:r>
            <a:r>
              <a:rPr lang="ja-JP" altLang="en-US" smtClean="0"/>
              <a:t>観察により明らかにされています。右の図の三角形の明るい部分が</a:t>
            </a:r>
            <a:r>
              <a:rPr lang="en-US" altLang="ja-JP" smtClean="0"/>
              <a:t>DBA</a:t>
            </a:r>
            <a:r>
              <a:rPr lang="ja-JP" altLang="en-US" smtClean="0"/>
              <a:t>のモデルの三角形の部分に相当し、暗い部分が組み合ったアルキル鎖に相当します。この分子の長所はアルキル鎖の長さを変えることで空孔のサイズを変化させることができることです。モデルで示すようにアルキル鎖が短くなることでこのように空孔のサイズが小さくなるのです。例えばアルキル鎖長が</a:t>
            </a:r>
            <a:r>
              <a:rPr lang="en-US" altLang="ja-JP" smtClean="0"/>
              <a:t>10</a:t>
            </a:r>
            <a:r>
              <a:rPr lang="ja-JP" altLang="en-US" smtClean="0"/>
              <a:t>の</a:t>
            </a:r>
            <a:r>
              <a:rPr lang="en-US" altLang="ja-JP" smtClean="0"/>
              <a:t>DBAOC10</a:t>
            </a:r>
            <a:r>
              <a:rPr lang="ja-JP" altLang="en-US" smtClean="0"/>
              <a:t>では空孔の大きさが</a:t>
            </a:r>
            <a:r>
              <a:rPr lang="en-US" altLang="ja-JP" smtClean="0"/>
              <a:t>2.5 nm</a:t>
            </a:r>
            <a:r>
              <a:rPr lang="ja-JP" altLang="en-US" smtClean="0"/>
              <a:t>なのに対して、</a:t>
            </a:r>
            <a:r>
              <a:rPr lang="en-US" altLang="ja-JP" smtClean="0"/>
              <a:t>DBAOC20</a:t>
            </a:r>
            <a:r>
              <a:rPr lang="ja-JP" altLang="en-US" smtClean="0"/>
              <a:t>では</a:t>
            </a:r>
            <a:r>
              <a:rPr lang="en-US" altLang="ja-JP" smtClean="0"/>
              <a:t>4.7nm</a:t>
            </a:r>
            <a:r>
              <a:rPr lang="ja-JP" altLang="en-US" smtClean="0"/>
              <a:t>と倍近く空孔サイズは広がります。</a:t>
            </a:r>
          </a:p>
        </p:txBody>
      </p:sp>
      <p:sp>
        <p:nvSpPr>
          <p:cNvPr id="32772" name="スライド番号プレースホルダー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DB0949A-F9AD-48E9-958E-67342E3BB303}" type="slidenum">
              <a:rPr lang="ja-JP" altLang="en-US" sz="1200">
                <a:latin typeface="Calibri" pitchFamily="34" charset="0"/>
              </a:rPr>
              <a:pPr algn="r"/>
              <a:t>9</a:t>
            </a:fld>
            <a:endParaRPr lang="en-US" altLang="ja-JP"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71C17B5-36F3-4B12-8E7B-42B93EFEC82D}" type="datetimeFigureOut">
              <a:rPr lang="ja-JP" altLang="en-US"/>
              <a:pPr>
                <a:defRPr/>
              </a:pPr>
              <a:t>2011/6/1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4AC929B-7B7C-45C1-94A6-44C22963B43F}"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10B3D4A-45FE-4702-8A84-638371B85591}" type="datetimeFigureOut">
              <a:rPr lang="ja-JP" altLang="en-US"/>
              <a:pPr>
                <a:defRPr/>
              </a:pPr>
              <a:t>2011/6/1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956E193-9769-4F39-B6B0-8D66111DFAC5}"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EED270F-5361-438B-9FA8-E9F154F02E0F}" type="datetimeFigureOut">
              <a:rPr lang="ja-JP" altLang="en-US"/>
              <a:pPr>
                <a:defRPr/>
              </a:pPr>
              <a:t>2011/6/1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9E2D35C-D02D-42D9-9958-2DB5088A6FD6}"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50ABAC9-26F7-434D-B1AA-B82A8A889694}" type="datetimeFigureOut">
              <a:rPr lang="ja-JP" altLang="en-US"/>
              <a:pPr>
                <a:defRPr/>
              </a:pPr>
              <a:t>2011/6/1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378B34B-D453-4B48-A88A-FC7DC671F7CC}"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59DFB3E-CD0D-4DE2-A467-97B713D8FC7A}" type="datetimeFigureOut">
              <a:rPr lang="ja-JP" altLang="en-US"/>
              <a:pPr>
                <a:defRPr/>
              </a:pPr>
              <a:t>2011/6/1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E7B7206-F3ED-40C1-B256-CF8E75FE9821}"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9086CB32-4EDB-4AA6-BC0C-78920EAA81D2}" type="datetimeFigureOut">
              <a:rPr lang="ja-JP" altLang="en-US"/>
              <a:pPr>
                <a:defRPr/>
              </a:pPr>
              <a:t>2011/6/1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6B0458E-3C91-4D53-961A-500109F36FF0}"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75A1FD37-67C4-4DF2-BD8E-E44638440899}" type="datetimeFigureOut">
              <a:rPr lang="ja-JP" altLang="en-US"/>
              <a:pPr>
                <a:defRPr/>
              </a:pPr>
              <a:t>2011/6/1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0D3A2E52-1799-4980-B95E-B5168C0D9B3C}"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83C5350E-BD0D-4A77-ACA4-7E80AB50FAC3}" type="datetimeFigureOut">
              <a:rPr lang="ja-JP" altLang="en-US"/>
              <a:pPr>
                <a:defRPr/>
              </a:pPr>
              <a:t>2011/6/1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1E0FDC5-E22E-41E9-8F8F-10FC6D794834}"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C087B121-9919-4716-9786-63FE592C801F}" type="datetimeFigureOut">
              <a:rPr lang="ja-JP" altLang="en-US"/>
              <a:pPr>
                <a:defRPr/>
              </a:pPr>
              <a:t>2011/6/1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9F6B0FE2-31F5-4F8E-BCEB-A8077FFF4C2F}"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8A14F19-8239-4748-804B-D6DCDB83C0AA}" type="datetimeFigureOut">
              <a:rPr lang="ja-JP" altLang="en-US"/>
              <a:pPr>
                <a:defRPr/>
              </a:pPr>
              <a:t>2011/6/1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3D7FA0C-05B2-4522-A7E0-9DEAEE9F1947}"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F0FA4EC-5F95-4D30-A929-00ADF9BC2BE1}" type="datetimeFigureOut">
              <a:rPr lang="ja-JP" altLang="en-US"/>
              <a:pPr>
                <a:defRPr/>
              </a:pPr>
              <a:t>2011/6/1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C5C6CFD-FA67-4990-8959-705638929FE3}"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150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8A8DB991-DD0F-4401-A78F-DEEF72DBF7D2}" type="datetimeFigureOut">
              <a:rPr lang="ja-JP" altLang="en-US"/>
              <a:pPr>
                <a:defRPr/>
              </a:pPr>
              <a:t>2011/6/1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E6AF3F3B-CE82-4EE8-910B-2390AFBF13F5}"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10.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9.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7088" y="1628775"/>
            <a:ext cx="7416800" cy="1655763"/>
          </a:xfrm>
        </p:spPr>
        <p:txBody>
          <a:bodyPr rtlCol="0">
            <a:normAutofit fontScale="90000"/>
          </a:bodyPr>
          <a:lstStyle/>
          <a:p>
            <a:pPr fontAlgn="auto">
              <a:spcAft>
                <a:spcPts val="0"/>
              </a:spcAft>
              <a:defRPr/>
            </a:pPr>
            <a:r>
              <a:rPr lang="en-US" altLang="ja-JP" b="1" dirty="0" smtClean="0">
                <a:latin typeface="Arial" pitchFamily="34" charset="0"/>
                <a:cs typeface="Arial" pitchFamily="34" charset="0"/>
              </a:rPr>
              <a:t>The Construction </a:t>
            </a:r>
            <a:r>
              <a:rPr lang="en-US" altLang="ja-JP" b="1" dirty="0">
                <a:latin typeface="Arial" pitchFamily="34" charset="0"/>
                <a:cs typeface="Arial" pitchFamily="34" charset="0"/>
              </a:rPr>
              <a:t>of </a:t>
            </a:r>
            <a:r>
              <a:rPr lang="en-US" altLang="ja-JP" b="1" dirty="0" smtClean="0">
                <a:latin typeface="Arial" pitchFamily="34" charset="0"/>
                <a:cs typeface="Arial" pitchFamily="34" charset="0"/>
              </a:rPr>
              <a:t/>
            </a:r>
            <a:br>
              <a:rPr lang="en-US" altLang="ja-JP" b="1" dirty="0" smtClean="0">
                <a:latin typeface="Arial" pitchFamily="34" charset="0"/>
                <a:cs typeface="Arial" pitchFamily="34" charset="0"/>
              </a:rPr>
            </a:br>
            <a:r>
              <a:rPr lang="en-US" altLang="ja-JP" b="1" dirty="0" smtClean="0">
                <a:latin typeface="Arial" pitchFamily="34" charset="0"/>
                <a:cs typeface="Arial" pitchFamily="34" charset="0"/>
              </a:rPr>
              <a:t>2D Networks on Surface via Host-guest Interaction</a:t>
            </a:r>
            <a:endParaRPr lang="ja-JP" altLang="en-US" b="1" dirty="0">
              <a:latin typeface="Arial" pitchFamily="34" charset="0"/>
              <a:cs typeface="Arial" pitchFamily="34" charset="0"/>
            </a:endParaRPr>
          </a:p>
        </p:txBody>
      </p:sp>
      <p:sp>
        <p:nvSpPr>
          <p:cNvPr id="14338" name="サブタイトル 2"/>
          <p:cNvSpPr>
            <a:spLocks noGrp="1"/>
          </p:cNvSpPr>
          <p:nvPr>
            <p:ph type="subTitle" idx="1"/>
          </p:nvPr>
        </p:nvSpPr>
        <p:spPr>
          <a:xfrm>
            <a:off x="1403350" y="4365625"/>
            <a:ext cx="6400800" cy="1752600"/>
          </a:xfrm>
        </p:spPr>
        <p:txBody>
          <a:bodyPr/>
          <a:lstStyle/>
          <a:p>
            <a:r>
              <a:rPr lang="en-US" altLang="ja-JP" smtClean="0">
                <a:solidFill>
                  <a:schemeClr val="tx1"/>
                </a:solidFill>
                <a:latin typeface="Arial" charset="0"/>
                <a:cs typeface="Arial" charset="0"/>
              </a:rPr>
              <a:t>Keisuke Katayama</a:t>
            </a:r>
          </a:p>
          <a:p>
            <a:r>
              <a:rPr lang="en-US" altLang="ja-JP" smtClean="0">
                <a:solidFill>
                  <a:schemeClr val="tx1"/>
                </a:solidFill>
                <a:latin typeface="Arial" charset="0"/>
                <a:cs typeface="Arial" charset="0"/>
              </a:rPr>
              <a:t>Tobe Lab.</a:t>
            </a:r>
            <a:endParaRPr lang="ja-JP" altLang="en-US" smtClean="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図 15" descr="triangleGuest.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1260475" y="2133600"/>
            <a:ext cx="7620000" cy="5715000"/>
          </a:xfrm>
          <a:prstGeom prst="rect">
            <a:avLst/>
          </a:prstGeom>
          <a:noFill/>
          <a:ln w="9525">
            <a:noFill/>
            <a:miter lim="800000"/>
            <a:headEnd/>
            <a:tailEnd/>
          </a:ln>
        </p:spPr>
      </p:pic>
      <p:grpSp>
        <p:nvGrpSpPr>
          <p:cNvPr id="33795" name="グループ化 6"/>
          <p:cNvGrpSpPr>
            <a:grpSpLocks/>
          </p:cNvGrpSpPr>
          <p:nvPr/>
        </p:nvGrpSpPr>
        <p:grpSpPr bwMode="auto">
          <a:xfrm>
            <a:off x="523875" y="1208088"/>
            <a:ext cx="8151813" cy="2663825"/>
            <a:chOff x="395536" y="2420888"/>
            <a:chExt cx="8152059" cy="2664296"/>
          </a:xfrm>
        </p:grpSpPr>
        <p:pic>
          <p:nvPicPr>
            <p:cNvPr id="33796" name="Picture 2"/>
            <p:cNvPicPr>
              <a:picLocks noChangeAspect="1" noChangeArrowheads="1"/>
            </p:cNvPicPr>
            <p:nvPr/>
          </p:nvPicPr>
          <p:blipFill>
            <a:blip r:embed="rId5"/>
            <a:srcRect/>
            <a:stretch>
              <a:fillRect/>
            </a:stretch>
          </p:blipFill>
          <p:spPr bwMode="auto">
            <a:xfrm>
              <a:off x="395536" y="2420888"/>
              <a:ext cx="5481067" cy="2664296"/>
            </a:xfrm>
            <a:prstGeom prst="rect">
              <a:avLst/>
            </a:prstGeom>
            <a:noFill/>
            <a:ln w="9525">
              <a:noFill/>
              <a:miter lim="800000"/>
              <a:headEnd/>
              <a:tailEnd/>
            </a:ln>
          </p:spPr>
        </p:pic>
        <p:pic>
          <p:nvPicPr>
            <p:cNvPr id="33797" name="Picture 3"/>
            <p:cNvPicPr>
              <a:picLocks noChangeAspect="1" noChangeArrowheads="1"/>
            </p:cNvPicPr>
            <p:nvPr/>
          </p:nvPicPr>
          <p:blipFill>
            <a:blip r:embed="rId6"/>
            <a:srcRect/>
            <a:stretch>
              <a:fillRect/>
            </a:stretch>
          </p:blipFill>
          <p:spPr bwMode="auto">
            <a:xfrm>
              <a:off x="5868144" y="2420888"/>
              <a:ext cx="2679451" cy="2664296"/>
            </a:xfrm>
            <a:prstGeom prst="rect">
              <a:avLst/>
            </a:prstGeom>
            <a:noFill/>
            <a:ln w="9525">
              <a:noFill/>
              <a:miter lim="800000"/>
              <a:headEnd/>
              <a:tailEnd/>
            </a:ln>
          </p:spPr>
        </p:pic>
      </p:grpSp>
      <p:sp>
        <p:nvSpPr>
          <p:cNvPr id="5" name="テキスト ボックス 4"/>
          <p:cNvSpPr txBox="1"/>
          <p:nvPr/>
        </p:nvSpPr>
        <p:spPr>
          <a:xfrm>
            <a:off x="1798638" y="260350"/>
            <a:ext cx="5646737" cy="865188"/>
          </a:xfrm>
          <a:prstGeom prst="rect">
            <a:avLst/>
          </a:prstGeom>
          <a:noFill/>
        </p:spPr>
        <p:txBody>
          <a:bodyPr>
            <a:spAutoFit/>
          </a:bodyPr>
          <a:lstStyle/>
          <a:p>
            <a:pPr algn="ctr" fontAlgn="auto">
              <a:spcBef>
                <a:spcPts val="0"/>
              </a:spcBef>
              <a:spcAft>
                <a:spcPts val="0"/>
              </a:spcAft>
              <a:defRPr/>
            </a:pPr>
            <a:r>
              <a:rPr lang="en-US" altLang="ja-JP" sz="2400" b="1" dirty="0">
                <a:solidFill>
                  <a:srgbClr val="002060"/>
                </a:solidFill>
                <a:effectLst>
                  <a:outerShdw blurRad="38100" dist="38100" dir="2700000" algn="tl">
                    <a:srgbClr val="000000">
                      <a:alpha val="43137"/>
                    </a:srgbClr>
                  </a:outerShdw>
                </a:effectLst>
                <a:latin typeface="Arial" pitchFamily="34" charset="0"/>
                <a:ea typeface="+mn-ea"/>
                <a:cs typeface="Arial" pitchFamily="34" charset="0"/>
              </a:rPr>
              <a:t>Accommodation of Guest Molecules in Pores Formed by DBAs</a:t>
            </a:r>
            <a:endParaRPr lang="ja-JP" altLang="en-US" sz="2400" b="1" dirty="0">
              <a:solidFill>
                <a:srgbClr val="002060"/>
              </a:solidFill>
              <a:effectLst>
                <a:outerShdw blurRad="38100" dist="38100" dir="2700000" algn="tl">
                  <a:srgbClr val="000000">
                    <a:alpha val="43137"/>
                  </a:srgbClr>
                </a:outerShdw>
              </a:effectLst>
              <a:latin typeface="Arial" pitchFamily="34" charset="0"/>
              <a:ea typeface="+mn-ea"/>
              <a:cs typeface="Arial" pitchFamily="34" charset="0"/>
            </a:endParaRPr>
          </a:p>
        </p:txBody>
      </p:sp>
      <p:graphicFrame>
        <p:nvGraphicFramePr>
          <p:cNvPr id="33799" name="Object 7"/>
          <p:cNvGraphicFramePr>
            <a:graphicFrameLocks noChangeAspect="1"/>
          </p:cNvGraphicFramePr>
          <p:nvPr/>
        </p:nvGraphicFramePr>
        <p:xfrm>
          <a:off x="107950" y="4295775"/>
          <a:ext cx="2152650" cy="2089150"/>
        </p:xfrm>
        <a:graphic>
          <a:graphicData uri="http://schemas.openxmlformats.org/presentationml/2006/ole">
            <p:oleObj spid="_x0000_s33799" name="CS ChemDraw Drawing" r:id="rId7" imgW="2337519" imgH="2267085" progId="">
              <p:embed/>
            </p:oleObj>
          </a:graphicData>
        </a:graphic>
      </p:graphicFrame>
      <p:sp>
        <p:nvSpPr>
          <p:cNvPr id="33800" name="テキスト ボックス 7"/>
          <p:cNvSpPr txBox="1">
            <a:spLocks noChangeArrowheads="1"/>
          </p:cNvSpPr>
          <p:nvPr/>
        </p:nvSpPr>
        <p:spPr bwMode="auto">
          <a:xfrm>
            <a:off x="1911350" y="4967288"/>
            <a:ext cx="300038" cy="368300"/>
          </a:xfrm>
          <a:prstGeom prst="rect">
            <a:avLst/>
          </a:prstGeom>
          <a:noFill/>
          <a:ln w="9525">
            <a:noFill/>
            <a:miter lim="800000"/>
            <a:headEnd/>
            <a:tailEnd/>
          </a:ln>
        </p:spPr>
        <p:txBody>
          <a:bodyPr wrap="none">
            <a:spAutoFit/>
          </a:bodyPr>
          <a:lstStyle/>
          <a:p>
            <a:r>
              <a:rPr lang="en-US" altLang="ja-JP">
                <a:latin typeface="Calibri" pitchFamily="34" charset="0"/>
              </a:rPr>
              <a:t>=</a:t>
            </a:r>
            <a:endParaRPr lang="ja-JP" altLang="en-US">
              <a:latin typeface="Calibri" pitchFamily="34" charset="0"/>
            </a:endParaRPr>
          </a:p>
        </p:txBody>
      </p:sp>
      <p:sp>
        <p:nvSpPr>
          <p:cNvPr id="33801" name="テキスト ボックス 9"/>
          <p:cNvSpPr txBox="1">
            <a:spLocks noChangeArrowheads="1"/>
          </p:cNvSpPr>
          <p:nvPr/>
        </p:nvSpPr>
        <p:spPr bwMode="auto">
          <a:xfrm>
            <a:off x="850900" y="3892550"/>
            <a:ext cx="2338388" cy="400050"/>
          </a:xfrm>
          <a:prstGeom prst="rect">
            <a:avLst/>
          </a:prstGeom>
          <a:noFill/>
          <a:ln w="9525">
            <a:noFill/>
            <a:miter lim="800000"/>
            <a:headEnd/>
            <a:tailEnd/>
          </a:ln>
        </p:spPr>
        <p:txBody>
          <a:bodyPr wrap="none">
            <a:spAutoFit/>
          </a:bodyPr>
          <a:lstStyle/>
          <a:p>
            <a:r>
              <a:rPr lang="en-US" altLang="ja-JP" sz="2000">
                <a:cs typeface="Arial" charset="0"/>
              </a:rPr>
              <a:t>DBAOC16 and NG</a:t>
            </a:r>
            <a:endParaRPr lang="ja-JP" altLang="en-US" sz="2000">
              <a:cs typeface="Arial" charset="0"/>
            </a:endParaRPr>
          </a:p>
        </p:txBody>
      </p:sp>
      <p:sp>
        <p:nvSpPr>
          <p:cNvPr id="33802" name="テキスト ボックス 12"/>
          <p:cNvSpPr txBox="1">
            <a:spLocks noChangeArrowheads="1"/>
          </p:cNvSpPr>
          <p:nvPr/>
        </p:nvSpPr>
        <p:spPr bwMode="auto">
          <a:xfrm>
            <a:off x="3517900" y="3892550"/>
            <a:ext cx="2336800" cy="400050"/>
          </a:xfrm>
          <a:prstGeom prst="rect">
            <a:avLst/>
          </a:prstGeom>
          <a:noFill/>
          <a:ln w="9525">
            <a:noFill/>
            <a:miter lim="800000"/>
            <a:headEnd/>
            <a:tailEnd/>
          </a:ln>
        </p:spPr>
        <p:txBody>
          <a:bodyPr wrap="none">
            <a:spAutoFit/>
          </a:bodyPr>
          <a:lstStyle/>
          <a:p>
            <a:r>
              <a:rPr lang="en-US" altLang="ja-JP" sz="2000">
                <a:cs typeface="Arial" charset="0"/>
              </a:rPr>
              <a:t>DBAOC18 and NG</a:t>
            </a:r>
            <a:endParaRPr lang="ja-JP" altLang="en-US" sz="2000">
              <a:cs typeface="Arial" charset="0"/>
            </a:endParaRPr>
          </a:p>
        </p:txBody>
      </p:sp>
      <p:sp>
        <p:nvSpPr>
          <p:cNvPr id="33803" name="テキスト ボックス 13"/>
          <p:cNvSpPr txBox="1">
            <a:spLocks noChangeArrowheads="1"/>
          </p:cNvSpPr>
          <p:nvPr/>
        </p:nvSpPr>
        <p:spPr bwMode="auto">
          <a:xfrm>
            <a:off x="6276975" y="3860800"/>
            <a:ext cx="2336800" cy="400050"/>
          </a:xfrm>
          <a:prstGeom prst="rect">
            <a:avLst/>
          </a:prstGeom>
          <a:noFill/>
          <a:ln w="9525">
            <a:noFill/>
            <a:miter lim="800000"/>
            <a:headEnd/>
            <a:tailEnd/>
          </a:ln>
        </p:spPr>
        <p:txBody>
          <a:bodyPr wrap="none">
            <a:spAutoFit/>
          </a:bodyPr>
          <a:lstStyle/>
          <a:p>
            <a:r>
              <a:rPr lang="en-US" altLang="ja-JP" sz="2000">
                <a:cs typeface="Arial" charset="0"/>
              </a:rPr>
              <a:t>DBAOC20 and NG</a:t>
            </a:r>
            <a:endParaRPr lang="ja-JP" altLang="en-US" sz="2000">
              <a:cs typeface="Arial" charset="0"/>
            </a:endParaRPr>
          </a:p>
        </p:txBody>
      </p:sp>
      <p:sp>
        <p:nvSpPr>
          <p:cNvPr id="33804" name="テキスト ボックス 14"/>
          <p:cNvSpPr txBox="1">
            <a:spLocks noChangeArrowheads="1"/>
          </p:cNvSpPr>
          <p:nvPr/>
        </p:nvSpPr>
        <p:spPr bwMode="auto">
          <a:xfrm>
            <a:off x="850900" y="6218238"/>
            <a:ext cx="2508250" cy="400050"/>
          </a:xfrm>
          <a:prstGeom prst="rect">
            <a:avLst/>
          </a:prstGeom>
          <a:noFill/>
          <a:ln w="9525">
            <a:noFill/>
            <a:miter lim="800000"/>
            <a:headEnd/>
            <a:tailEnd/>
          </a:ln>
        </p:spPr>
        <p:txBody>
          <a:bodyPr wrap="none">
            <a:spAutoFit/>
          </a:bodyPr>
          <a:lstStyle/>
          <a:p>
            <a:r>
              <a:rPr lang="en-US" altLang="ja-JP" sz="2000">
                <a:cs typeface="Arial" charset="0"/>
              </a:rPr>
              <a:t>Nanographene (NG)</a:t>
            </a:r>
            <a:endParaRPr lang="ja-JP" altLang="en-US" sz="2000">
              <a:cs typeface="Arial" charset="0"/>
            </a:endParaRPr>
          </a:p>
        </p:txBody>
      </p:sp>
      <p:sp>
        <p:nvSpPr>
          <p:cNvPr id="11" name="円/楕円 10"/>
          <p:cNvSpPr/>
          <p:nvPr/>
        </p:nvSpPr>
        <p:spPr>
          <a:xfrm>
            <a:off x="1619250" y="2216150"/>
            <a:ext cx="858838" cy="822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33806" name="図 16" descr="DBAwith5triangleGuest.JPG"/>
          <p:cNvPicPr>
            <a:picLocks noChangeAspect="1"/>
          </p:cNvPicPr>
          <p:nvPr/>
        </p:nvPicPr>
        <p:blipFill>
          <a:blip r:embed="rId8">
            <a:clrChange>
              <a:clrFrom>
                <a:srgbClr val="FFFFFF"/>
              </a:clrFrom>
              <a:clrTo>
                <a:srgbClr val="FFFFFF">
                  <a:alpha val="0"/>
                </a:srgbClr>
              </a:clrTo>
            </a:clrChange>
          </a:blip>
          <a:srcRect/>
          <a:stretch>
            <a:fillRect/>
          </a:stretch>
        </p:blipFill>
        <p:spPr bwMode="auto">
          <a:xfrm>
            <a:off x="2843213" y="4005263"/>
            <a:ext cx="3563937" cy="2673350"/>
          </a:xfrm>
          <a:prstGeom prst="rect">
            <a:avLst/>
          </a:prstGeom>
          <a:noFill/>
          <a:ln w="9525">
            <a:noFill/>
            <a:miter lim="800000"/>
            <a:headEnd/>
            <a:tailEnd/>
          </a:ln>
        </p:spPr>
      </p:pic>
      <p:pic>
        <p:nvPicPr>
          <p:cNvPr id="33807" name="図 17" descr="DBAwith6triangleGuest.JPG"/>
          <p:cNvPicPr>
            <a:picLocks noChangeAspect="1"/>
          </p:cNvPicPr>
          <p:nvPr/>
        </p:nvPicPr>
        <p:blipFill>
          <a:blip r:embed="rId9">
            <a:clrChange>
              <a:clrFrom>
                <a:srgbClr val="FFFFFF"/>
              </a:clrFrom>
              <a:clrTo>
                <a:srgbClr val="FFFFFF">
                  <a:alpha val="0"/>
                </a:srgbClr>
              </a:clrTo>
            </a:clrChange>
          </a:blip>
          <a:srcRect/>
          <a:stretch>
            <a:fillRect/>
          </a:stretch>
        </p:blipFill>
        <p:spPr bwMode="auto">
          <a:xfrm>
            <a:off x="5916613" y="4005263"/>
            <a:ext cx="3551237"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図 7"/>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611188" y="549275"/>
            <a:ext cx="8064500" cy="6048375"/>
          </a:xfrm>
          <a:prstGeom prst="rect">
            <a:avLst/>
          </a:prstGeom>
          <a:noFill/>
          <a:ln w="9525">
            <a:noFill/>
            <a:miter lim="800000"/>
            <a:headEnd/>
            <a:tailEnd/>
          </a:ln>
        </p:spPr>
      </p:pic>
      <p:pic>
        <p:nvPicPr>
          <p:cNvPr id="35843" name="図 9"/>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611188" y="549275"/>
            <a:ext cx="8064500" cy="6046788"/>
          </a:xfrm>
          <a:prstGeom prst="rect">
            <a:avLst/>
          </a:prstGeom>
          <a:noFill/>
          <a:ln w="9525">
            <a:noFill/>
            <a:miter lim="800000"/>
            <a:headEnd/>
            <a:tailEnd/>
          </a:ln>
        </p:spPr>
      </p:pic>
      <p:pic>
        <p:nvPicPr>
          <p:cNvPr id="31" name="図 10"/>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611188" y="546100"/>
            <a:ext cx="8064500" cy="6051550"/>
          </a:xfrm>
          <a:prstGeom prst="rect">
            <a:avLst/>
          </a:prstGeom>
          <a:noFill/>
          <a:ln w="9525">
            <a:noFill/>
            <a:miter lim="800000"/>
            <a:headEnd/>
            <a:tailEnd/>
          </a:ln>
        </p:spPr>
      </p:pic>
      <p:pic>
        <p:nvPicPr>
          <p:cNvPr id="35845" name="図 18"/>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6372225" y="1052513"/>
            <a:ext cx="2560638" cy="1944687"/>
          </a:xfrm>
          <a:prstGeom prst="rect">
            <a:avLst/>
          </a:prstGeom>
          <a:noFill/>
          <a:ln w="9525">
            <a:noFill/>
            <a:miter lim="800000"/>
            <a:headEnd/>
            <a:tailEnd/>
          </a:ln>
        </p:spPr>
      </p:pic>
      <p:pic>
        <p:nvPicPr>
          <p:cNvPr id="35846" name="図 14"/>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900113" y="1268413"/>
            <a:ext cx="1533525" cy="1403350"/>
          </a:xfrm>
          <a:prstGeom prst="rect">
            <a:avLst/>
          </a:prstGeom>
          <a:noFill/>
          <a:ln w="9525">
            <a:noFill/>
            <a:miter lim="800000"/>
            <a:headEnd/>
            <a:tailEnd/>
          </a:ln>
        </p:spPr>
      </p:pic>
      <p:sp>
        <p:nvSpPr>
          <p:cNvPr id="7" name="テキスト ボックス 3"/>
          <p:cNvSpPr txBox="1">
            <a:spLocks noChangeArrowheads="1"/>
          </p:cNvSpPr>
          <p:nvPr/>
        </p:nvSpPr>
        <p:spPr bwMode="auto">
          <a:xfrm>
            <a:off x="674688" y="303213"/>
            <a:ext cx="7308850" cy="461962"/>
          </a:xfrm>
          <a:prstGeom prst="rect">
            <a:avLst/>
          </a:prstGeom>
          <a:noFill/>
          <a:ln>
            <a:noFill/>
          </a:ln>
          <a:extLst>
            <a:ext uri="{909E8E84-426E-40DD-AFC4-6F175D3DCCD1}"/>
            <a:ext uri="{91240B29-F687-4F45-9708-019B960494DF}"/>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fontAlgn="auto" hangingPunct="1">
              <a:spcBef>
                <a:spcPts val="0"/>
              </a:spcBef>
              <a:spcAft>
                <a:spcPts val="0"/>
              </a:spcAft>
              <a:defRPr/>
            </a:pPr>
            <a:r>
              <a:rPr lang="en-US" altLang="ja-JP"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Purpose of this Work</a:t>
            </a:r>
            <a:endParaRPr lang="ja-JP" altLang="en-US" sz="24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3" name="直線矢印コネクタ 2"/>
          <p:cNvCxnSpPr/>
          <p:nvPr/>
        </p:nvCxnSpPr>
        <p:spPr>
          <a:xfrm flipH="1">
            <a:off x="6372225" y="2492375"/>
            <a:ext cx="503238" cy="5048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2268538" y="1989138"/>
            <a:ext cx="1895475" cy="11525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850" name="テキスト ボックス 11"/>
          <p:cNvSpPr txBox="1">
            <a:spLocks noChangeArrowheads="1"/>
          </p:cNvSpPr>
          <p:nvPr/>
        </p:nvSpPr>
        <p:spPr bwMode="auto">
          <a:xfrm>
            <a:off x="2414588" y="1825625"/>
            <a:ext cx="2093912" cy="400050"/>
          </a:xfrm>
          <a:prstGeom prst="rect">
            <a:avLst/>
          </a:prstGeom>
          <a:noFill/>
          <a:ln w="9525">
            <a:noFill/>
            <a:miter lim="800000"/>
            <a:headEnd/>
            <a:tailEnd/>
          </a:ln>
        </p:spPr>
        <p:txBody>
          <a:bodyPr wrap="none">
            <a:spAutoFit/>
          </a:bodyPr>
          <a:lstStyle/>
          <a:p>
            <a:r>
              <a:rPr lang="en-US" altLang="ja-JP" sz="2000">
                <a:cs typeface="Arial" charset="0"/>
              </a:rPr>
              <a:t>Guest Selectivity</a:t>
            </a:r>
            <a:endParaRPr lang="ja-JP" altLang="en-US" sz="20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図 8" descr="DBA-OC14-RF17-3-finish.bmp"/>
          <p:cNvPicPr>
            <a:picLocks noChangeAspect="1"/>
          </p:cNvPicPr>
          <p:nvPr/>
        </p:nvPicPr>
        <p:blipFill>
          <a:blip r:embed="rId3"/>
          <a:srcRect/>
          <a:stretch>
            <a:fillRect/>
          </a:stretch>
        </p:blipFill>
        <p:spPr bwMode="auto">
          <a:xfrm>
            <a:off x="827088" y="3700463"/>
            <a:ext cx="2370137" cy="2608262"/>
          </a:xfrm>
          <a:prstGeom prst="rect">
            <a:avLst/>
          </a:prstGeom>
          <a:noFill/>
          <a:ln w="9525">
            <a:noFill/>
            <a:miter lim="800000"/>
            <a:headEnd/>
            <a:tailEnd/>
          </a:ln>
        </p:spPr>
      </p:pic>
      <p:pic>
        <p:nvPicPr>
          <p:cNvPr id="37891" name="図 16" descr="DBAOC14RF.bmp"/>
          <p:cNvPicPr>
            <a:picLocks noChangeAspect="1"/>
          </p:cNvPicPr>
          <p:nvPr/>
        </p:nvPicPr>
        <p:blipFill>
          <a:blip r:embed="rId4"/>
          <a:srcRect/>
          <a:stretch>
            <a:fillRect/>
          </a:stretch>
        </p:blipFill>
        <p:spPr bwMode="auto">
          <a:xfrm>
            <a:off x="611188" y="882650"/>
            <a:ext cx="3311525" cy="2762250"/>
          </a:xfrm>
          <a:prstGeom prst="rect">
            <a:avLst/>
          </a:prstGeom>
          <a:noFill/>
          <a:ln w="9525">
            <a:noFill/>
            <a:miter lim="800000"/>
            <a:headEnd/>
            <a:tailEnd/>
          </a:ln>
        </p:spPr>
      </p:pic>
      <p:sp>
        <p:nvSpPr>
          <p:cNvPr id="5" name="Rectangle 2050"/>
          <p:cNvSpPr txBox="1">
            <a:spLocks/>
          </p:cNvSpPr>
          <p:nvPr/>
        </p:nvSpPr>
        <p:spPr>
          <a:xfrm>
            <a:off x="446088" y="115888"/>
            <a:ext cx="8229600" cy="792162"/>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en-US" altLang="ja-JP" sz="2400" b="1" dirty="0" smtClean="0">
                <a:solidFill>
                  <a:srgbClr val="002060"/>
                </a:solidFill>
                <a:effectLst>
                  <a:outerShdw blurRad="38100" dist="38100" dir="2700000" algn="tl">
                    <a:srgbClr val="000000">
                      <a:alpha val="43137"/>
                    </a:srgbClr>
                  </a:outerShdw>
                </a:effectLst>
                <a:latin typeface="Arial" pitchFamily="34" charset="0"/>
              </a:rPr>
              <a:t>Molecular Design</a:t>
            </a:r>
          </a:p>
        </p:txBody>
      </p:sp>
      <p:sp>
        <p:nvSpPr>
          <p:cNvPr id="37893" name="Text Box 2055"/>
          <p:cNvSpPr txBox="1">
            <a:spLocks noChangeArrowheads="1"/>
          </p:cNvSpPr>
          <p:nvPr/>
        </p:nvSpPr>
        <p:spPr bwMode="auto">
          <a:xfrm>
            <a:off x="179388" y="398463"/>
            <a:ext cx="1703387" cy="400050"/>
          </a:xfrm>
          <a:prstGeom prst="rect">
            <a:avLst/>
          </a:prstGeom>
          <a:noFill/>
          <a:ln w="9525">
            <a:noFill/>
            <a:miter lim="800000"/>
            <a:headEnd/>
            <a:tailEnd/>
          </a:ln>
        </p:spPr>
        <p:txBody>
          <a:bodyPr wrap="none">
            <a:spAutoFit/>
          </a:bodyPr>
          <a:lstStyle/>
          <a:p>
            <a:r>
              <a:rPr lang="en-US" altLang="ja-JP" sz="2000" b="1" u="sng"/>
              <a:t>DBAOC14R</a:t>
            </a:r>
            <a:r>
              <a:rPr lang="en-US" altLang="ja-JP" sz="2000" b="1" u="sng" baseline="-25000"/>
              <a:t>F</a:t>
            </a:r>
          </a:p>
        </p:txBody>
      </p:sp>
      <p:pic>
        <p:nvPicPr>
          <p:cNvPr id="37894" name="Picture 2058" descr="H:\モデル\DBA-OC14-RF17-honycomb-finish.bmp"/>
          <p:cNvPicPr>
            <a:picLocks noChangeAspect="1" noChangeArrowheads="1"/>
          </p:cNvPicPr>
          <p:nvPr/>
        </p:nvPicPr>
        <p:blipFill>
          <a:blip r:embed="rId5"/>
          <a:srcRect/>
          <a:stretch>
            <a:fillRect/>
          </a:stretch>
        </p:blipFill>
        <p:spPr bwMode="auto">
          <a:xfrm>
            <a:off x="5076825" y="2663825"/>
            <a:ext cx="3800475" cy="4049713"/>
          </a:xfrm>
          <a:prstGeom prst="rect">
            <a:avLst/>
          </a:prstGeom>
          <a:noFill/>
          <a:ln w="9525">
            <a:noFill/>
            <a:miter lim="800000"/>
            <a:headEnd/>
            <a:tailEnd/>
          </a:ln>
        </p:spPr>
      </p:pic>
      <p:sp>
        <p:nvSpPr>
          <p:cNvPr id="37895" name="Text Box 15"/>
          <p:cNvSpPr txBox="1">
            <a:spLocks noChangeArrowheads="1"/>
          </p:cNvSpPr>
          <p:nvPr/>
        </p:nvSpPr>
        <p:spPr bwMode="auto">
          <a:xfrm>
            <a:off x="2328863" y="6237288"/>
            <a:ext cx="4187825" cy="457200"/>
          </a:xfrm>
          <a:prstGeom prst="rect">
            <a:avLst/>
          </a:prstGeom>
          <a:noFill/>
          <a:ln w="9525">
            <a:noFill/>
            <a:miter lim="800000"/>
            <a:headEnd/>
            <a:tailEnd/>
          </a:ln>
        </p:spPr>
        <p:txBody>
          <a:bodyPr wrap="none">
            <a:spAutoFit/>
          </a:bodyPr>
          <a:lstStyle/>
          <a:p>
            <a:r>
              <a:rPr lang="en-US" altLang="ja-JP" sz="2400" b="1" i="1" u="sng">
                <a:solidFill>
                  <a:srgbClr val="FF0505"/>
                </a:solidFill>
              </a:rPr>
              <a:t>Fluorophilic 2D nano pores</a:t>
            </a:r>
            <a:r>
              <a:rPr lang="en-US" altLang="ja-JP" b="1">
                <a:solidFill>
                  <a:srgbClr val="FF5050"/>
                </a:solidFill>
              </a:rPr>
              <a:t> </a:t>
            </a:r>
          </a:p>
        </p:txBody>
      </p:sp>
      <p:cxnSp>
        <p:nvCxnSpPr>
          <p:cNvPr id="14" name="直線矢印コネクタ 17"/>
          <p:cNvCxnSpPr>
            <a:cxnSpLocks noChangeShapeType="1"/>
          </p:cNvCxnSpPr>
          <p:nvPr/>
        </p:nvCxnSpPr>
        <p:spPr bwMode="auto">
          <a:xfrm flipV="1">
            <a:off x="4840288" y="4740275"/>
            <a:ext cx="2035175" cy="1512888"/>
          </a:xfrm>
          <a:prstGeom prst="straightConnector1">
            <a:avLst/>
          </a:prstGeom>
          <a:noFill/>
          <a:ln w="66675">
            <a:solidFill>
              <a:srgbClr val="FF0505"/>
            </a:solidFill>
            <a:round/>
            <a:headEnd/>
            <a:tailEnd type="arrow" w="med" len="med"/>
          </a:ln>
          <a:effectLst>
            <a:outerShdw dist="20000" dir="5400000" rotWithShape="0">
              <a:srgbClr val="808080">
                <a:alpha val="37999"/>
              </a:srgbClr>
            </a:outerShdw>
          </a:effectLst>
        </p:spPr>
      </p:cxnSp>
      <p:sp>
        <p:nvSpPr>
          <p:cNvPr id="37897" name="テキスト ボックス 15"/>
          <p:cNvSpPr txBox="1">
            <a:spLocks noChangeArrowheads="1"/>
          </p:cNvSpPr>
          <p:nvPr/>
        </p:nvSpPr>
        <p:spPr bwMode="auto">
          <a:xfrm rot="5400000">
            <a:off x="1404144" y="3748881"/>
            <a:ext cx="647700" cy="585788"/>
          </a:xfrm>
          <a:prstGeom prst="rect">
            <a:avLst/>
          </a:prstGeom>
          <a:noFill/>
          <a:ln w="9525">
            <a:noFill/>
            <a:miter lim="800000"/>
            <a:headEnd/>
            <a:tailEnd/>
          </a:ln>
        </p:spPr>
        <p:txBody>
          <a:bodyPr>
            <a:spAutoFit/>
          </a:bodyPr>
          <a:lstStyle/>
          <a:p>
            <a:r>
              <a:rPr lang="en-US" altLang="ja-JP" sz="3200"/>
              <a:t>=</a:t>
            </a:r>
            <a:endParaRPr lang="ja-JP" altLang="en-US" sz="3200"/>
          </a:p>
        </p:txBody>
      </p:sp>
      <p:cxnSp>
        <p:nvCxnSpPr>
          <p:cNvPr id="16" name="直線矢印コネクタ 17"/>
          <p:cNvCxnSpPr>
            <a:cxnSpLocks noChangeShapeType="1"/>
          </p:cNvCxnSpPr>
          <p:nvPr/>
        </p:nvCxnSpPr>
        <p:spPr bwMode="auto">
          <a:xfrm>
            <a:off x="3635375" y="4800600"/>
            <a:ext cx="1246188" cy="0"/>
          </a:xfrm>
          <a:prstGeom prst="straightConnector1">
            <a:avLst/>
          </a:prstGeom>
          <a:noFill/>
          <a:ln w="66675">
            <a:solidFill>
              <a:schemeClr val="accent1"/>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図 20" descr="スライド用.bmp"/>
          <p:cNvPicPr>
            <a:picLocks noChangeAspect="1"/>
          </p:cNvPicPr>
          <p:nvPr/>
        </p:nvPicPr>
        <p:blipFill>
          <a:blip r:embed="rId3"/>
          <a:srcRect/>
          <a:stretch>
            <a:fillRect/>
          </a:stretch>
        </p:blipFill>
        <p:spPr bwMode="auto">
          <a:xfrm>
            <a:off x="179388" y="1123950"/>
            <a:ext cx="4392612" cy="5273675"/>
          </a:xfrm>
          <a:prstGeom prst="rect">
            <a:avLst/>
          </a:prstGeom>
          <a:noFill/>
          <a:ln w="9525">
            <a:noFill/>
            <a:miter lim="800000"/>
            <a:headEnd/>
            <a:tailEnd/>
          </a:ln>
        </p:spPr>
      </p:pic>
      <p:pic>
        <p:nvPicPr>
          <p:cNvPr id="39939" name="図 12" descr="DBA-OC14-RF17-3-finish.bmp"/>
          <p:cNvPicPr>
            <a:picLocks noChangeAspect="1"/>
          </p:cNvPicPr>
          <p:nvPr/>
        </p:nvPicPr>
        <p:blipFill>
          <a:blip r:embed="rId4"/>
          <a:srcRect l="16293" r="16740"/>
          <a:stretch>
            <a:fillRect/>
          </a:stretch>
        </p:blipFill>
        <p:spPr bwMode="auto">
          <a:xfrm>
            <a:off x="4602163" y="1196975"/>
            <a:ext cx="1841500" cy="2003425"/>
          </a:xfrm>
          <a:prstGeom prst="rect">
            <a:avLst/>
          </a:prstGeom>
          <a:noFill/>
          <a:ln w="9525">
            <a:noFill/>
            <a:miter lim="800000"/>
            <a:headEnd/>
            <a:tailEnd/>
          </a:ln>
        </p:spPr>
      </p:pic>
      <p:sp>
        <p:nvSpPr>
          <p:cNvPr id="8196" name="タイトル 1"/>
          <p:cNvSpPr>
            <a:spLocks noGrp="1"/>
          </p:cNvSpPr>
          <p:nvPr>
            <p:ph type="title" idx="4294967295"/>
          </p:nvPr>
        </p:nvSpPr>
        <p:spPr>
          <a:xfrm>
            <a:off x="107950" y="53975"/>
            <a:ext cx="8893175" cy="1143000"/>
          </a:xfrm>
        </p:spPr>
        <p:txBody>
          <a:bodyPr rtlCol="0">
            <a:normAutofit/>
          </a:bodyPr>
          <a:lstStyle/>
          <a:p>
            <a:pPr fontAlgn="auto">
              <a:spcAft>
                <a:spcPts val="0"/>
              </a:spcAft>
              <a:defRPr/>
            </a:pPr>
            <a:r>
              <a:rPr lang="en-US" altLang="ja-JP"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An STM Image of Monolayer of DBAOC14R</a:t>
            </a:r>
            <a:r>
              <a:rPr lang="en-US" altLang="ja-JP" sz="2400" b="1" baseline="-250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F</a:t>
            </a:r>
            <a:r>
              <a:rPr lang="en-US" altLang="ja-JP"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t>
            </a:r>
            <a:br>
              <a:rPr lang="en-US" altLang="ja-JP"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br>
            <a:r>
              <a:rPr lang="en-US" altLang="ja-JP"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at 1-Phenyloctane/Graphite Interface</a:t>
            </a:r>
            <a:endParaRPr lang="ja-JP" altLang="en-US" sz="2400" dirty="0" smtClean="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39941" name="テキスト ボックス 8"/>
          <p:cNvSpPr txBox="1">
            <a:spLocks noChangeArrowheads="1"/>
          </p:cNvSpPr>
          <p:nvPr/>
        </p:nvSpPr>
        <p:spPr bwMode="auto">
          <a:xfrm>
            <a:off x="6694488" y="6381750"/>
            <a:ext cx="1703387" cy="400050"/>
          </a:xfrm>
          <a:prstGeom prst="rect">
            <a:avLst/>
          </a:prstGeom>
          <a:noFill/>
          <a:ln w="9525">
            <a:noFill/>
            <a:miter lim="800000"/>
            <a:headEnd/>
            <a:tailEnd/>
          </a:ln>
        </p:spPr>
        <p:txBody>
          <a:bodyPr wrap="none">
            <a:spAutoFit/>
          </a:bodyPr>
          <a:lstStyle/>
          <a:p>
            <a:r>
              <a:rPr lang="en-US" altLang="ja-JP" sz="2000" b="1">
                <a:ea typeface="Arial Unicode MS" pitchFamily="50" charset="-128"/>
                <a:cs typeface="Arial" charset="0"/>
              </a:rPr>
              <a:t>DBAOC14R</a:t>
            </a:r>
            <a:r>
              <a:rPr lang="en-US" altLang="ja-JP" sz="2000" b="1" baseline="-25000">
                <a:ea typeface="Arial Unicode MS" pitchFamily="50" charset="-128"/>
                <a:cs typeface="Arial" charset="0"/>
              </a:rPr>
              <a:t>F</a:t>
            </a:r>
            <a:endParaRPr lang="ja-JP" altLang="en-US" sz="2000" b="1" baseline="-25000">
              <a:ea typeface="Arial Unicode MS" pitchFamily="50" charset="-128"/>
              <a:cs typeface="Arial" charset="0"/>
            </a:endParaRPr>
          </a:p>
        </p:txBody>
      </p:sp>
      <p:pic>
        <p:nvPicPr>
          <p:cNvPr id="8" name="図 7" descr="スライド用-ズーム.bmp"/>
          <p:cNvPicPr>
            <a:picLocks noChangeAspect="1"/>
          </p:cNvPicPr>
          <p:nvPr/>
        </p:nvPicPr>
        <p:blipFill>
          <a:blip r:embed="rId5"/>
          <a:srcRect/>
          <a:stretch>
            <a:fillRect/>
          </a:stretch>
        </p:blipFill>
        <p:spPr bwMode="auto">
          <a:xfrm>
            <a:off x="1192213" y="1125538"/>
            <a:ext cx="3379787" cy="3005137"/>
          </a:xfrm>
          <a:prstGeom prst="rect">
            <a:avLst/>
          </a:prstGeom>
          <a:noFill/>
          <a:ln w="9525">
            <a:noFill/>
            <a:miter lim="800000"/>
            <a:headEnd/>
            <a:tailEnd/>
          </a:ln>
        </p:spPr>
      </p:pic>
      <p:sp>
        <p:nvSpPr>
          <p:cNvPr id="39943" name="テキスト ボックス 11"/>
          <p:cNvSpPr txBox="1">
            <a:spLocks noChangeArrowheads="1"/>
          </p:cNvSpPr>
          <p:nvPr/>
        </p:nvSpPr>
        <p:spPr bwMode="auto">
          <a:xfrm>
            <a:off x="6300788" y="1844675"/>
            <a:ext cx="319087" cy="369888"/>
          </a:xfrm>
          <a:prstGeom prst="rect">
            <a:avLst/>
          </a:prstGeom>
          <a:noFill/>
          <a:ln w="9525">
            <a:noFill/>
            <a:miter lim="800000"/>
            <a:headEnd/>
            <a:tailEnd/>
          </a:ln>
        </p:spPr>
        <p:txBody>
          <a:bodyPr>
            <a:spAutoFit/>
          </a:bodyPr>
          <a:lstStyle/>
          <a:p>
            <a:r>
              <a:rPr lang="en-US" altLang="ja-JP"/>
              <a:t>=</a:t>
            </a:r>
            <a:endParaRPr lang="ja-JP" altLang="en-US"/>
          </a:p>
        </p:txBody>
      </p:sp>
      <p:pic>
        <p:nvPicPr>
          <p:cNvPr id="39944" name="図 10" descr="DBAOC14RF.bmp"/>
          <p:cNvPicPr>
            <a:picLocks noChangeAspect="1"/>
          </p:cNvPicPr>
          <p:nvPr/>
        </p:nvPicPr>
        <p:blipFill>
          <a:blip r:embed="rId6"/>
          <a:srcRect/>
          <a:stretch>
            <a:fillRect/>
          </a:stretch>
        </p:blipFill>
        <p:spPr bwMode="auto">
          <a:xfrm>
            <a:off x="6659563" y="1341438"/>
            <a:ext cx="2484437" cy="1984375"/>
          </a:xfrm>
          <a:prstGeom prst="rect">
            <a:avLst/>
          </a:prstGeom>
          <a:noFill/>
          <a:ln w="9525">
            <a:noFill/>
            <a:miter lim="800000"/>
            <a:headEnd/>
            <a:tailEnd/>
          </a:ln>
        </p:spPr>
      </p:pic>
      <p:pic>
        <p:nvPicPr>
          <p:cNvPr id="39945" name="図 14" descr="DBA-OC14-RF17-honycomb-finish.bmp"/>
          <p:cNvPicPr>
            <a:picLocks noChangeAspect="1"/>
          </p:cNvPicPr>
          <p:nvPr/>
        </p:nvPicPr>
        <p:blipFill>
          <a:blip r:embed="rId7"/>
          <a:srcRect/>
          <a:stretch>
            <a:fillRect/>
          </a:stretch>
        </p:blipFill>
        <p:spPr bwMode="auto">
          <a:xfrm>
            <a:off x="6084888" y="3573463"/>
            <a:ext cx="3059112" cy="2843212"/>
          </a:xfrm>
          <a:prstGeom prst="rect">
            <a:avLst/>
          </a:prstGeom>
          <a:noFill/>
          <a:ln w="9525">
            <a:noFill/>
            <a:miter lim="800000"/>
            <a:headEnd/>
            <a:tailEnd/>
          </a:ln>
        </p:spPr>
      </p:pic>
      <p:cxnSp>
        <p:nvCxnSpPr>
          <p:cNvPr id="14" name="直線矢印コネクタ 43"/>
          <p:cNvCxnSpPr>
            <a:cxnSpLocks noChangeShapeType="1"/>
          </p:cNvCxnSpPr>
          <p:nvPr/>
        </p:nvCxnSpPr>
        <p:spPr bwMode="auto">
          <a:xfrm rot="16200000" flipH="1">
            <a:off x="5471319" y="3032919"/>
            <a:ext cx="1009650" cy="792162"/>
          </a:xfrm>
          <a:prstGeom prst="straightConnector1">
            <a:avLst/>
          </a:prstGeom>
          <a:noFill/>
          <a:ln w="66675">
            <a:solidFill>
              <a:schemeClr val="accent1"/>
            </a:solidFill>
            <a:round/>
            <a:headEnd/>
            <a:tailEnd type="arrow" w="med" len="med"/>
          </a:ln>
          <a:effectLst>
            <a:outerShdw dist="20000" dir="5400000" rotWithShape="0">
              <a:srgbClr val="808080">
                <a:alpha val="37999"/>
              </a:srgbClr>
            </a:outerShdw>
          </a:effectLst>
        </p:spPr>
      </p:cxnSp>
      <p:sp>
        <p:nvSpPr>
          <p:cNvPr id="16" name="円/楕円 15"/>
          <p:cNvSpPr/>
          <p:nvPr/>
        </p:nvSpPr>
        <p:spPr>
          <a:xfrm>
            <a:off x="1547813" y="2708275"/>
            <a:ext cx="647700" cy="649288"/>
          </a:xfrm>
          <a:prstGeom prst="ellipse">
            <a:avLst/>
          </a:prstGeom>
          <a:noFill/>
          <a:ln w="57150">
            <a:solidFill>
              <a:srgbClr val="FF05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円/楕円 16"/>
          <p:cNvSpPr/>
          <p:nvPr/>
        </p:nvSpPr>
        <p:spPr>
          <a:xfrm>
            <a:off x="2051050" y="2133600"/>
            <a:ext cx="360363" cy="431800"/>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円/楕円 17"/>
          <p:cNvSpPr/>
          <p:nvPr/>
        </p:nvSpPr>
        <p:spPr>
          <a:xfrm rot="20489798">
            <a:off x="2228850" y="2027238"/>
            <a:ext cx="684213" cy="304800"/>
          </a:xfrm>
          <a:prstGeom prst="ellipse">
            <a:avLst/>
          </a:prstGeom>
          <a:noFill/>
          <a:ln w="5715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9" name="直線コネクタ 18"/>
          <p:cNvCxnSpPr>
            <a:cxnSpLocks noChangeShapeType="1"/>
          </p:cNvCxnSpPr>
          <p:nvPr/>
        </p:nvCxnSpPr>
        <p:spPr bwMode="auto">
          <a:xfrm flipH="1">
            <a:off x="1185863" y="1125538"/>
            <a:ext cx="1587" cy="3014662"/>
          </a:xfrm>
          <a:prstGeom prst="line">
            <a:avLst/>
          </a:prstGeom>
          <a:noFill/>
          <a:ln w="38100" algn="ctr">
            <a:solidFill>
              <a:schemeClr val="bg1"/>
            </a:solidFill>
            <a:round/>
            <a:headEnd/>
            <a:tailEnd/>
          </a:ln>
        </p:spPr>
      </p:cxnSp>
      <p:cxnSp>
        <p:nvCxnSpPr>
          <p:cNvPr id="20" name="直線コネクタ 19"/>
          <p:cNvCxnSpPr>
            <a:cxnSpLocks noChangeShapeType="1"/>
          </p:cNvCxnSpPr>
          <p:nvPr/>
        </p:nvCxnSpPr>
        <p:spPr bwMode="auto">
          <a:xfrm flipH="1" flipV="1">
            <a:off x="1192213" y="4114800"/>
            <a:ext cx="3379787" cy="0"/>
          </a:xfrm>
          <a:prstGeom prst="line">
            <a:avLst/>
          </a:prstGeom>
          <a:noFill/>
          <a:ln w="38100" algn="ctr">
            <a:solidFill>
              <a:schemeClr val="bg1"/>
            </a:solidFill>
            <a:round/>
            <a:headEnd/>
            <a:tailEnd/>
          </a:ln>
        </p:spPr>
      </p:cxnSp>
      <p:sp>
        <p:nvSpPr>
          <p:cNvPr id="25" name="円/楕円 24"/>
          <p:cNvSpPr/>
          <p:nvPr/>
        </p:nvSpPr>
        <p:spPr>
          <a:xfrm rot="1597511">
            <a:off x="1547813" y="2276475"/>
            <a:ext cx="720725" cy="542925"/>
          </a:xfrm>
          <a:prstGeom prst="ellipse">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00FF"/>
              </a:solidFill>
            </a:endParaRPr>
          </a:p>
        </p:txBody>
      </p:sp>
      <p:sp>
        <p:nvSpPr>
          <p:cNvPr id="22" name="円/楕円 21"/>
          <p:cNvSpPr/>
          <p:nvPr/>
        </p:nvSpPr>
        <p:spPr>
          <a:xfrm>
            <a:off x="6732588" y="5229225"/>
            <a:ext cx="431800" cy="431800"/>
          </a:xfrm>
          <a:prstGeom prst="ellipse">
            <a:avLst/>
          </a:prstGeom>
          <a:noFill/>
          <a:ln w="57150">
            <a:solidFill>
              <a:srgbClr val="FF05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 name="円/楕円 22"/>
          <p:cNvSpPr/>
          <p:nvPr/>
        </p:nvSpPr>
        <p:spPr>
          <a:xfrm rot="802613">
            <a:off x="6569075" y="4887913"/>
            <a:ext cx="611188" cy="339725"/>
          </a:xfrm>
          <a:prstGeom prst="ellipse">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00FF"/>
              </a:solidFill>
            </a:endParaRPr>
          </a:p>
        </p:txBody>
      </p:sp>
      <p:sp>
        <p:nvSpPr>
          <p:cNvPr id="21" name="円/楕円 20"/>
          <p:cNvSpPr/>
          <p:nvPr/>
        </p:nvSpPr>
        <p:spPr>
          <a:xfrm>
            <a:off x="6948488" y="4797425"/>
            <a:ext cx="287337" cy="287338"/>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 name="円/楕円 23"/>
          <p:cNvSpPr/>
          <p:nvPr/>
        </p:nvSpPr>
        <p:spPr>
          <a:xfrm rot="9111630">
            <a:off x="7010400" y="4686300"/>
            <a:ext cx="501650" cy="222250"/>
          </a:xfrm>
          <a:prstGeom prst="ellipse">
            <a:avLst/>
          </a:prstGeom>
          <a:noFill/>
          <a:ln w="57150">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xit" presetSubtype="0" fill="hold" grpId="1" nodeType="with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xit" presetSubtype="0" fill="hold" grpId="1" nodeType="withEffect">
                                  <p:stCondLst>
                                    <p:cond delay="0"/>
                                  </p:stCondLst>
                                  <p:childTnLst>
                                    <p:animEffect transition="out" filter="fade">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xit" presetSubtype="0" fill="hold" grpId="1" nodeType="with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xit" presetSubtype="0" fill="hold" grpId="1" nodeType="clickEffect">
                                  <p:stCondLst>
                                    <p:cond delay="0"/>
                                  </p:stCondLst>
                                  <p:childTnLst>
                                    <p:animEffect transition="out" filter="fad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4"/>
                                        </p:tgtEl>
                                      </p:cBhvr>
                                    </p:animEffect>
                                    <p:set>
                                      <p:cBhvr>
                                        <p:cTn id="7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25" grpId="0" animBg="1"/>
      <p:bldP spid="25" grpId="1" animBg="1"/>
      <p:bldP spid="22" grpId="0" animBg="1"/>
      <p:bldP spid="22" grpId="1" animBg="1"/>
      <p:bldP spid="23" grpId="0" animBg="1"/>
      <p:bldP spid="23" grpId="1" animBg="1"/>
      <p:bldP spid="21" grpId="0" animBg="1"/>
      <p:bldP spid="21" grpId="1" animBg="1"/>
      <p:bldP spid="24" grpId="0" animBg="1"/>
      <p:bldP spid="2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07950" y="260350"/>
            <a:ext cx="8893175" cy="71120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en-US" altLang="ja-JP"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Conclusion</a:t>
            </a:r>
            <a:endParaRPr lang="ja-JP" altLang="en-US" sz="2400" dirty="0" smtClean="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41987" name="テキスト ボックス 3"/>
          <p:cNvSpPr txBox="1">
            <a:spLocks noChangeArrowheads="1"/>
          </p:cNvSpPr>
          <p:nvPr/>
        </p:nvSpPr>
        <p:spPr bwMode="auto">
          <a:xfrm>
            <a:off x="360363" y="1557338"/>
            <a:ext cx="8388350" cy="4924425"/>
          </a:xfrm>
          <a:prstGeom prst="rect">
            <a:avLst/>
          </a:prstGeom>
          <a:noFill/>
          <a:ln w="9525">
            <a:noFill/>
            <a:miter lim="800000"/>
            <a:headEnd/>
            <a:tailEnd/>
          </a:ln>
        </p:spPr>
        <p:txBody>
          <a:bodyPr>
            <a:spAutoFit/>
          </a:bodyPr>
          <a:lstStyle/>
          <a:p>
            <a:r>
              <a:rPr lang="en-US" altLang="ja-JP" sz="2000">
                <a:cs typeface="Arial" charset="0"/>
              </a:rPr>
              <a:t>Investigation on the construction of the 2D molecular networks on surface with few nanometer periodicity based on self-assembly of arganic molecules has been paid great attention.</a:t>
            </a:r>
          </a:p>
          <a:p>
            <a:endParaRPr lang="en-US" altLang="ja-JP" sz="2000">
              <a:cs typeface="Arial" charset="0"/>
            </a:endParaRPr>
          </a:p>
          <a:p>
            <a:r>
              <a:rPr lang="en-US" altLang="ja-JP" sz="2000">
                <a:cs typeface="Arial" charset="0"/>
              </a:rPr>
              <a:t>In various networks, the construction of 2D porous networks with nanoscale pores has attracted intense interest due to their use in the construction of multicomponent molecular ordering via the guest coadsorption at the pores.</a:t>
            </a:r>
          </a:p>
          <a:p>
            <a:endParaRPr lang="en-US" altLang="ja-JP" sz="2000">
              <a:cs typeface="Arial" charset="0"/>
            </a:endParaRPr>
          </a:p>
          <a:p>
            <a:r>
              <a:rPr lang="en-US" altLang="ja-JP" sz="2000">
                <a:cs typeface="Arial" charset="0"/>
              </a:rPr>
              <a:t>We have been investigating selective guest co-adsorbtion at the functionalized pore via the attractive interactions between the pore and the guest molecules.</a:t>
            </a:r>
          </a:p>
          <a:p>
            <a:endParaRPr lang="en-US" altLang="ja-JP" sz="2000">
              <a:cs typeface="Arial" charset="0"/>
            </a:endParaRPr>
          </a:p>
          <a:p>
            <a:endParaRPr lang="en-US" altLang="ja-JP">
              <a:cs typeface="Arial" charset="0"/>
            </a:endParaRPr>
          </a:p>
          <a:p>
            <a:endParaRPr lang="en-US" altLang="ja-JP">
              <a:cs typeface="Arial" charset="0"/>
            </a:endParaRPr>
          </a:p>
          <a:p>
            <a:endParaRPr lang="en-US" altLang="ja-JP">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pPr fontAlgn="auto">
              <a:spcAft>
                <a:spcPts val="0"/>
              </a:spcAft>
              <a:defRPr/>
            </a:pPr>
            <a:r>
              <a:rPr lang="en-US" altLang="ja-JP" sz="28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Contents</a:t>
            </a:r>
            <a:endParaRPr lang="ja-JP" altLang="en-US" sz="28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6386" name="コンテンツ プレースホルダー 2"/>
          <p:cNvSpPr>
            <a:spLocks noGrp="1"/>
          </p:cNvSpPr>
          <p:nvPr>
            <p:ph idx="1"/>
          </p:nvPr>
        </p:nvSpPr>
        <p:spPr>
          <a:xfrm>
            <a:off x="468313" y="1844675"/>
            <a:ext cx="8229600" cy="4525963"/>
          </a:xfrm>
        </p:spPr>
        <p:txBody>
          <a:bodyPr/>
          <a:lstStyle/>
          <a:p>
            <a:pPr algn="ctr">
              <a:buFont typeface="Arial" charset="0"/>
              <a:buNone/>
            </a:pPr>
            <a:r>
              <a:rPr lang="en-US" altLang="ja-JP" b="1" smtClean="0"/>
              <a:t> </a:t>
            </a:r>
            <a:r>
              <a:rPr lang="en-US" altLang="ja-JP" sz="2800" b="1" smtClean="0">
                <a:latin typeface="Arial" charset="0"/>
                <a:cs typeface="Arial" charset="0"/>
              </a:rPr>
              <a:t>Self-Assembly</a:t>
            </a:r>
          </a:p>
          <a:p>
            <a:pPr algn="ctr">
              <a:buFont typeface="Arial" charset="0"/>
              <a:buNone/>
            </a:pPr>
            <a:r>
              <a:rPr lang="en-US" altLang="ja-JP" sz="2800" b="1" smtClean="0">
                <a:latin typeface="Arial" charset="0"/>
                <a:cs typeface="Arial" charset="0"/>
              </a:rPr>
              <a:t> Host-guest Interaction</a:t>
            </a:r>
          </a:p>
          <a:p>
            <a:pPr algn="ctr">
              <a:buFont typeface="Arial" charset="0"/>
              <a:buNone/>
            </a:pPr>
            <a:r>
              <a:rPr lang="en-US" altLang="ja-JP" sz="2800" b="1" smtClean="0">
                <a:latin typeface="Arial" charset="0"/>
                <a:cs typeface="Arial" charset="0"/>
              </a:rPr>
              <a:t> 2D Self-Assembly</a:t>
            </a:r>
          </a:p>
          <a:p>
            <a:pPr algn="ctr">
              <a:buFont typeface="Arial" charset="0"/>
              <a:buNone/>
            </a:pPr>
            <a:r>
              <a:rPr lang="en-US" altLang="ja-JP" sz="2800" b="1" smtClean="0">
                <a:latin typeface="Arial" charset="0"/>
                <a:cs typeface="Arial" charset="0"/>
              </a:rPr>
              <a:t> 2D Host-Guest Interaction</a:t>
            </a:r>
          </a:p>
          <a:p>
            <a:pPr algn="ctr">
              <a:buFont typeface="Arial" charset="0"/>
              <a:buNone/>
            </a:pPr>
            <a:r>
              <a:rPr lang="en-US" altLang="ja-JP" sz="2800" b="1" smtClean="0">
                <a:latin typeface="Arial" charset="0"/>
                <a:cs typeface="Arial" charset="0"/>
              </a:rPr>
              <a:t>Scanning Tunneling Microscopy (STM) </a:t>
            </a:r>
          </a:p>
          <a:p>
            <a:pPr algn="ctr">
              <a:buFont typeface="Arial" charset="0"/>
              <a:buNone/>
            </a:pPr>
            <a:r>
              <a:rPr lang="en-US" altLang="ja-JP" sz="2800" b="1" smtClean="0">
                <a:latin typeface="Arial" charset="0"/>
                <a:cs typeface="Arial" charset="0"/>
              </a:rPr>
              <a:t>About DBA derivatives</a:t>
            </a:r>
          </a:p>
          <a:p>
            <a:pPr algn="ctr">
              <a:buFont typeface="Arial" charset="0"/>
              <a:buNone/>
            </a:pPr>
            <a:r>
              <a:rPr lang="en-US" altLang="ja-JP" sz="2800" b="1" smtClean="0">
                <a:latin typeface="Arial" charset="0"/>
                <a:cs typeface="Arial" charset="0"/>
              </a:rPr>
              <a:t> My Study </a:t>
            </a:r>
          </a:p>
          <a:p>
            <a:pPr algn="ctr">
              <a:buFont typeface="Arial" charset="0"/>
              <a:buNone/>
            </a:pPr>
            <a:endParaRPr lang="en-US" altLang="ja-JP" b="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a:srcRect l="1839"/>
          <a:stretch>
            <a:fillRect/>
          </a:stretch>
        </p:blipFill>
        <p:spPr bwMode="auto">
          <a:xfrm>
            <a:off x="0" y="1155700"/>
            <a:ext cx="5795963" cy="4144963"/>
          </a:xfrm>
          <a:prstGeom prst="rect">
            <a:avLst/>
          </a:prstGeom>
          <a:noFill/>
          <a:ln w="9525">
            <a:noFill/>
            <a:miter lim="800000"/>
            <a:headEnd/>
            <a:tailEnd/>
          </a:ln>
        </p:spPr>
      </p:pic>
      <p:pic>
        <p:nvPicPr>
          <p:cNvPr id="18434" name="Picture 3"/>
          <p:cNvPicPr>
            <a:picLocks noChangeAspect="1" noChangeArrowheads="1"/>
          </p:cNvPicPr>
          <p:nvPr/>
        </p:nvPicPr>
        <p:blipFill>
          <a:blip r:embed="rId4"/>
          <a:srcRect/>
          <a:stretch>
            <a:fillRect/>
          </a:stretch>
        </p:blipFill>
        <p:spPr bwMode="auto">
          <a:xfrm>
            <a:off x="5821363" y="1844675"/>
            <a:ext cx="3203575" cy="2555875"/>
          </a:xfrm>
          <a:prstGeom prst="rect">
            <a:avLst/>
          </a:prstGeom>
          <a:noFill/>
          <a:ln w="9525">
            <a:noFill/>
            <a:miter lim="800000"/>
            <a:headEnd/>
            <a:tailEnd/>
          </a:ln>
        </p:spPr>
      </p:pic>
      <p:sp>
        <p:nvSpPr>
          <p:cNvPr id="8" name="タイトル 1"/>
          <p:cNvSpPr>
            <a:spLocks noGrp="1"/>
          </p:cNvSpPr>
          <p:nvPr>
            <p:ph type="title"/>
          </p:nvPr>
        </p:nvSpPr>
        <p:spPr>
          <a:xfrm>
            <a:off x="0" y="274638"/>
            <a:ext cx="9144000" cy="850900"/>
          </a:xfrm>
        </p:spPr>
        <p:txBody>
          <a:bodyPr rtlCol="0">
            <a:normAutofit/>
          </a:bodyPr>
          <a:lstStyle/>
          <a:p>
            <a:pPr fontAlgn="auto">
              <a:spcAft>
                <a:spcPts val="0"/>
              </a:spcAft>
              <a:defRPr/>
            </a:pPr>
            <a:r>
              <a:rPr lang="en-US" altLang="ja-JP"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Self-Assembly of </a:t>
            </a:r>
            <a:r>
              <a:rPr lang="en-US" altLang="ja-JP" sz="2400" b="1" dirty="0" err="1" smtClean="0">
                <a:solidFill>
                  <a:srgbClr val="002060"/>
                </a:solidFill>
                <a:effectLst>
                  <a:outerShdw blurRad="38100" dist="38100" dir="2700000" algn="tl">
                    <a:srgbClr val="000000">
                      <a:alpha val="43137"/>
                    </a:srgbClr>
                  </a:outerShdw>
                </a:effectLst>
                <a:latin typeface="Arial" pitchFamily="34" charset="0"/>
                <a:cs typeface="Arial" pitchFamily="34" charset="0"/>
              </a:rPr>
              <a:t>Endofluorous</a:t>
            </a:r>
            <a:r>
              <a:rPr lang="en-US" altLang="ja-JP"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M</a:t>
            </a:r>
            <a:r>
              <a:rPr lang="en-US" altLang="ja-JP" sz="2400" b="1" baseline="-250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12</a:t>
            </a:r>
            <a:r>
              <a:rPr lang="en-US" altLang="ja-JP"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L</a:t>
            </a:r>
            <a:r>
              <a:rPr lang="en-US" altLang="ja-JP" sz="2400" b="1" baseline="-250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24</a:t>
            </a:r>
            <a:r>
              <a:rPr lang="en-US" altLang="ja-JP"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Molecular Spheres</a:t>
            </a:r>
            <a:endParaRPr lang="ja-JP" altLang="en-US" sz="24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8436" name="テキスト ボックス 1"/>
          <p:cNvSpPr txBox="1">
            <a:spLocks noChangeArrowheads="1"/>
          </p:cNvSpPr>
          <p:nvPr/>
        </p:nvSpPr>
        <p:spPr bwMode="auto">
          <a:xfrm>
            <a:off x="3924300" y="6242050"/>
            <a:ext cx="5159375" cy="368300"/>
          </a:xfrm>
          <a:prstGeom prst="rect">
            <a:avLst/>
          </a:prstGeom>
          <a:noFill/>
          <a:ln w="9525">
            <a:noFill/>
            <a:miter lim="800000"/>
            <a:headEnd/>
            <a:tailEnd/>
          </a:ln>
        </p:spPr>
        <p:txBody>
          <a:bodyPr wrap="none">
            <a:spAutoFit/>
          </a:bodyPr>
          <a:lstStyle/>
          <a:p>
            <a:r>
              <a:rPr lang="en-US" altLang="ja-JP">
                <a:cs typeface="Arial" charset="0"/>
              </a:rPr>
              <a:t>Fujita, M.; et. al. </a:t>
            </a:r>
            <a:r>
              <a:rPr lang="en-US" altLang="ja-JP" i="1">
                <a:cs typeface="Arial" charset="0"/>
              </a:rPr>
              <a:t>Science</a:t>
            </a:r>
            <a:r>
              <a:rPr lang="en-US" altLang="ja-JP">
                <a:cs typeface="Arial" charset="0"/>
              </a:rPr>
              <a:t>  </a:t>
            </a:r>
            <a:r>
              <a:rPr lang="en-US" altLang="ja-JP" b="1">
                <a:cs typeface="Arial" charset="0"/>
              </a:rPr>
              <a:t>2006</a:t>
            </a:r>
            <a:r>
              <a:rPr lang="en-US" altLang="ja-JP">
                <a:cs typeface="Arial" charset="0"/>
              </a:rPr>
              <a:t>, </a:t>
            </a:r>
            <a:r>
              <a:rPr lang="en-US" altLang="ja-JP" i="1">
                <a:cs typeface="Arial" charset="0"/>
              </a:rPr>
              <a:t>313</a:t>
            </a:r>
            <a:r>
              <a:rPr lang="en-US" altLang="ja-JP">
                <a:cs typeface="Arial" charset="0"/>
              </a:rPr>
              <a:t>, 1273-1276.</a:t>
            </a:r>
            <a:endParaRPr lang="ja-JP" altLang="en-US">
              <a:cs typeface="Arial" charset="0"/>
            </a:endParaRPr>
          </a:p>
        </p:txBody>
      </p:sp>
      <p:sp>
        <p:nvSpPr>
          <p:cNvPr id="18437" name="テキスト ボックス 2"/>
          <p:cNvSpPr txBox="1">
            <a:spLocks noChangeArrowheads="1"/>
          </p:cNvSpPr>
          <p:nvPr/>
        </p:nvSpPr>
        <p:spPr bwMode="auto">
          <a:xfrm>
            <a:off x="774700" y="5157788"/>
            <a:ext cx="7829550" cy="1014412"/>
          </a:xfrm>
          <a:prstGeom prst="rect">
            <a:avLst/>
          </a:prstGeom>
          <a:noFill/>
          <a:ln w="9525">
            <a:noFill/>
            <a:miter lim="800000"/>
            <a:headEnd/>
            <a:tailEnd/>
          </a:ln>
        </p:spPr>
        <p:txBody>
          <a:bodyPr>
            <a:spAutoFit/>
          </a:bodyPr>
          <a:lstStyle/>
          <a:p>
            <a:r>
              <a:rPr lang="en-US" altLang="ja-JP" sz="2000"/>
              <a:t>Formation of a liquid-like fluorous droplet, composed of 24 perfluoroalkylchains confined in the interior of a 5-nanometer-sized, roughly spherical shell</a:t>
            </a:r>
            <a:endParaRPr lang="ja-JP" altLang="en-US" sz="2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4"/>
          <a:srcRect/>
          <a:stretch>
            <a:fillRect/>
          </a:stretch>
        </p:blipFill>
        <p:spPr bwMode="auto">
          <a:xfrm>
            <a:off x="107950" y="1341438"/>
            <a:ext cx="5153025" cy="4248150"/>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7521575" y="1196975"/>
          <a:ext cx="1443038" cy="558800"/>
        </p:xfrm>
        <a:graphic>
          <a:graphicData uri="http://schemas.openxmlformats.org/presentationml/2006/ole">
            <p:oleObj spid="_x0000_s1026" name="CS ChemDraw Drawing" r:id="rId5" imgW="1555559" imgH="607709" progId="">
              <p:embed/>
            </p:oleObj>
          </a:graphicData>
        </a:graphic>
      </p:graphicFrame>
      <p:sp>
        <p:nvSpPr>
          <p:cNvPr id="1028" name="テキスト ボックス 2"/>
          <p:cNvSpPr txBox="1">
            <a:spLocks noChangeArrowheads="1"/>
          </p:cNvSpPr>
          <p:nvPr/>
        </p:nvSpPr>
        <p:spPr bwMode="auto">
          <a:xfrm>
            <a:off x="7164388" y="1747838"/>
            <a:ext cx="1965325" cy="401637"/>
          </a:xfrm>
          <a:prstGeom prst="rect">
            <a:avLst/>
          </a:prstGeom>
          <a:noFill/>
          <a:ln w="9525">
            <a:noFill/>
            <a:miter lim="800000"/>
            <a:headEnd/>
            <a:tailEnd/>
          </a:ln>
        </p:spPr>
        <p:txBody>
          <a:bodyPr wrap="none">
            <a:spAutoFit/>
          </a:bodyPr>
          <a:lstStyle/>
          <a:p>
            <a:r>
              <a:rPr lang="en-US" altLang="ja-JP" sz="2000"/>
              <a:t>perfluorooctane</a:t>
            </a:r>
            <a:endParaRPr lang="ja-JP" altLang="en-US" sz="2000"/>
          </a:p>
        </p:txBody>
      </p:sp>
      <p:sp>
        <p:nvSpPr>
          <p:cNvPr id="8" name="タイトル 1"/>
          <p:cNvSpPr>
            <a:spLocks noGrp="1"/>
          </p:cNvSpPr>
          <p:nvPr>
            <p:ph type="title"/>
          </p:nvPr>
        </p:nvSpPr>
        <p:spPr>
          <a:xfrm>
            <a:off x="0" y="274638"/>
            <a:ext cx="9144000" cy="850900"/>
          </a:xfrm>
        </p:spPr>
        <p:txBody>
          <a:bodyPr rtlCol="0">
            <a:normAutofit/>
          </a:bodyPr>
          <a:lstStyle/>
          <a:p>
            <a:pPr fontAlgn="auto">
              <a:spcAft>
                <a:spcPts val="0"/>
              </a:spcAft>
              <a:defRPr/>
            </a:pPr>
            <a:r>
              <a:rPr lang="en-US" altLang="ja-JP" sz="2400" b="1" dirty="0" err="1" smtClean="0">
                <a:solidFill>
                  <a:srgbClr val="002060"/>
                </a:solidFill>
                <a:effectLst>
                  <a:outerShdw blurRad="38100" dist="38100" dir="2700000" algn="tl">
                    <a:srgbClr val="000000">
                      <a:alpha val="43137"/>
                    </a:srgbClr>
                  </a:outerShdw>
                </a:effectLst>
                <a:latin typeface="Arial" pitchFamily="34" charset="0"/>
                <a:cs typeface="Arial" pitchFamily="34" charset="0"/>
              </a:rPr>
              <a:t>Perfluoroalkane</a:t>
            </a:r>
            <a:r>
              <a:rPr lang="en-US" altLang="ja-JP"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can be </a:t>
            </a:r>
            <a:r>
              <a:rPr lang="en-US" altLang="ja-JP" sz="2400" b="1" dirty="0" err="1" smtClean="0">
                <a:solidFill>
                  <a:srgbClr val="002060"/>
                </a:solidFill>
                <a:effectLst>
                  <a:outerShdw blurRad="38100" dist="38100" dir="2700000" algn="tl">
                    <a:srgbClr val="000000">
                      <a:alpha val="43137"/>
                    </a:srgbClr>
                  </a:outerShdw>
                </a:effectLst>
                <a:latin typeface="Arial" pitchFamily="34" charset="0"/>
                <a:cs typeface="Arial" pitchFamily="34" charset="0"/>
              </a:rPr>
              <a:t>Accomodated</a:t>
            </a:r>
            <a:r>
              <a:rPr lang="en-US" altLang="ja-JP"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in Cage</a:t>
            </a:r>
            <a:endParaRPr lang="ja-JP" altLang="en-US" sz="24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030" name="テキスト ボックス 8"/>
          <p:cNvSpPr txBox="1">
            <a:spLocks noChangeArrowheads="1"/>
          </p:cNvSpPr>
          <p:nvPr/>
        </p:nvSpPr>
        <p:spPr bwMode="auto">
          <a:xfrm>
            <a:off x="868363" y="5732463"/>
            <a:ext cx="7704137" cy="720725"/>
          </a:xfrm>
          <a:prstGeom prst="rect">
            <a:avLst/>
          </a:prstGeom>
          <a:noFill/>
          <a:ln w="9525">
            <a:noFill/>
            <a:miter lim="800000"/>
            <a:headEnd/>
            <a:tailEnd/>
          </a:ln>
        </p:spPr>
        <p:txBody>
          <a:bodyPr>
            <a:spAutoFit/>
          </a:bodyPr>
          <a:lstStyle/>
          <a:p>
            <a:r>
              <a:rPr lang="en-US" altLang="ja-JP" sz="2000"/>
              <a:t>The fluorous core could accommodate fluorinated compounds through fluorophilic host-guest interaction.</a:t>
            </a:r>
            <a:endParaRPr lang="ja-JP" altLang="en-US" sz="2000"/>
          </a:p>
        </p:txBody>
      </p:sp>
      <p:grpSp>
        <p:nvGrpSpPr>
          <p:cNvPr id="1031" name="グループ化 6"/>
          <p:cNvGrpSpPr>
            <a:grpSpLocks/>
          </p:cNvGrpSpPr>
          <p:nvPr/>
        </p:nvGrpSpPr>
        <p:grpSpPr bwMode="auto">
          <a:xfrm>
            <a:off x="5580063" y="1341438"/>
            <a:ext cx="1512887" cy="1582737"/>
            <a:chOff x="5868144" y="1340768"/>
            <a:chExt cx="1717526" cy="1800200"/>
          </a:xfrm>
        </p:grpSpPr>
        <p:sp>
          <p:nvSpPr>
            <p:cNvPr id="5" name="正方形/長方形 4"/>
            <p:cNvSpPr/>
            <p:nvPr/>
          </p:nvSpPr>
          <p:spPr>
            <a:xfrm>
              <a:off x="5868144" y="1340768"/>
              <a:ext cx="1717526" cy="1800200"/>
            </a:xfrm>
            <a:custGeom>
              <a:avLst/>
              <a:gdLst>
                <a:gd name="connsiteX0" fmla="*/ 0 w 1584176"/>
                <a:gd name="connsiteY0" fmla="*/ 0 h 1800200"/>
                <a:gd name="connsiteX1" fmla="*/ 1584176 w 1584176"/>
                <a:gd name="connsiteY1" fmla="*/ 0 h 1800200"/>
                <a:gd name="connsiteX2" fmla="*/ 1584176 w 1584176"/>
                <a:gd name="connsiteY2" fmla="*/ 1800200 h 1800200"/>
                <a:gd name="connsiteX3" fmla="*/ 0 w 1584176"/>
                <a:gd name="connsiteY3" fmla="*/ 1800200 h 1800200"/>
                <a:gd name="connsiteX4" fmla="*/ 0 w 1584176"/>
                <a:gd name="connsiteY4" fmla="*/ 0 h 1800200"/>
                <a:gd name="connsiteX0" fmla="*/ 0 w 1803251"/>
                <a:gd name="connsiteY0" fmla="*/ 0 h 1800200"/>
                <a:gd name="connsiteX1" fmla="*/ 1803251 w 1803251"/>
                <a:gd name="connsiteY1" fmla="*/ 0 h 1800200"/>
                <a:gd name="connsiteX2" fmla="*/ 1584176 w 1803251"/>
                <a:gd name="connsiteY2" fmla="*/ 1800200 h 1800200"/>
                <a:gd name="connsiteX3" fmla="*/ 0 w 1803251"/>
                <a:gd name="connsiteY3" fmla="*/ 1800200 h 1800200"/>
                <a:gd name="connsiteX4" fmla="*/ 0 w 1803251"/>
                <a:gd name="connsiteY4" fmla="*/ 0 h 1800200"/>
                <a:gd name="connsiteX0" fmla="*/ 0 w 1803251"/>
                <a:gd name="connsiteY0" fmla="*/ 0 h 1800200"/>
                <a:gd name="connsiteX1" fmla="*/ 1803251 w 1803251"/>
                <a:gd name="connsiteY1" fmla="*/ 0 h 1800200"/>
                <a:gd name="connsiteX2" fmla="*/ 1618506 w 1803251"/>
                <a:gd name="connsiteY2" fmla="*/ 230857 h 1800200"/>
                <a:gd name="connsiteX3" fmla="*/ 1584176 w 1803251"/>
                <a:gd name="connsiteY3" fmla="*/ 1800200 h 1800200"/>
                <a:gd name="connsiteX4" fmla="*/ 0 w 1803251"/>
                <a:gd name="connsiteY4" fmla="*/ 1800200 h 1800200"/>
                <a:gd name="connsiteX5" fmla="*/ 0 w 1803251"/>
                <a:gd name="connsiteY5" fmla="*/ 0 h 1800200"/>
                <a:gd name="connsiteX0" fmla="*/ 0 w 1717526"/>
                <a:gd name="connsiteY0" fmla="*/ 0 h 1800200"/>
                <a:gd name="connsiteX1" fmla="*/ 1717526 w 1717526"/>
                <a:gd name="connsiteY1" fmla="*/ 0 h 1800200"/>
                <a:gd name="connsiteX2" fmla="*/ 1618506 w 1717526"/>
                <a:gd name="connsiteY2" fmla="*/ 230857 h 1800200"/>
                <a:gd name="connsiteX3" fmla="*/ 1584176 w 1717526"/>
                <a:gd name="connsiteY3" fmla="*/ 1800200 h 1800200"/>
                <a:gd name="connsiteX4" fmla="*/ 0 w 1717526"/>
                <a:gd name="connsiteY4" fmla="*/ 1800200 h 1800200"/>
                <a:gd name="connsiteX5" fmla="*/ 0 w 1717526"/>
                <a:gd name="connsiteY5" fmla="*/ 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526" h="1800200">
                  <a:moveTo>
                    <a:pt x="0" y="0"/>
                  </a:moveTo>
                  <a:lnTo>
                    <a:pt x="1717526" y="0"/>
                  </a:lnTo>
                  <a:cubicBezTo>
                    <a:pt x="1706744" y="96002"/>
                    <a:pt x="1629288" y="134855"/>
                    <a:pt x="1618506" y="230857"/>
                  </a:cubicBezTo>
                  <a:lnTo>
                    <a:pt x="1584176" y="1800200"/>
                  </a:lnTo>
                  <a:lnTo>
                    <a:pt x="0" y="1800200"/>
                  </a:lnTo>
                  <a:lnTo>
                    <a:pt x="0" y="0"/>
                  </a:lnTo>
                  <a:close/>
                </a:path>
              </a:pathLst>
            </a:cu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正方形/長方形 5"/>
            <p:cNvSpPr/>
            <p:nvPr/>
          </p:nvSpPr>
          <p:spPr>
            <a:xfrm>
              <a:off x="5940233" y="2781651"/>
              <a:ext cx="1439982" cy="28709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フッ素溶媒</a:t>
              </a:r>
              <a:endParaRPr lang="ja-JP" altLang="en-US" dirty="0"/>
            </a:p>
          </p:txBody>
        </p:sp>
        <p:sp>
          <p:nvSpPr>
            <p:cNvPr id="10" name="正方形/長方形 9"/>
            <p:cNvSpPr/>
            <p:nvPr/>
          </p:nvSpPr>
          <p:spPr>
            <a:xfrm>
              <a:off x="5940233" y="2492752"/>
              <a:ext cx="1439982" cy="28889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水</a:t>
              </a:r>
              <a:endParaRPr lang="ja-JP" altLang="en-US" dirty="0"/>
            </a:p>
          </p:txBody>
        </p:sp>
        <p:sp>
          <p:nvSpPr>
            <p:cNvPr id="11" name="正方形/長方形 10"/>
            <p:cNvSpPr/>
            <p:nvPr/>
          </p:nvSpPr>
          <p:spPr>
            <a:xfrm>
              <a:off x="5940233" y="2205658"/>
              <a:ext cx="1439982" cy="28709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有機溶媒</a:t>
              </a:r>
              <a:endParaRPr lang="ja-JP" altLang="en-US" dirty="0"/>
            </a:p>
          </p:txBody>
        </p:sp>
      </p:grpSp>
      <p:cxnSp>
        <p:nvCxnSpPr>
          <p:cNvPr id="18" name="直線矢印コネクタ 17"/>
          <p:cNvCxnSpPr/>
          <p:nvPr/>
        </p:nvCxnSpPr>
        <p:spPr>
          <a:xfrm>
            <a:off x="6804025" y="3068638"/>
            <a:ext cx="454025" cy="9366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019800" y="3346450"/>
            <a:ext cx="892175" cy="1039813"/>
          </a:xfrm>
          <a:prstGeom prst="rect">
            <a:avLst/>
          </a:prstGeom>
          <a:noFill/>
          <a:ln w="9525">
            <a:noFill/>
            <a:miter lim="800000"/>
            <a:headEnd/>
            <a:tailEnd/>
          </a:ln>
        </p:spPr>
      </p:pic>
      <p:cxnSp>
        <p:nvCxnSpPr>
          <p:cNvPr id="26" name="直線コネクタ 25"/>
          <p:cNvCxnSpPr>
            <a:stCxn id="6" idx="3"/>
          </p:cNvCxnSpPr>
          <p:nvPr/>
        </p:nvCxnSpPr>
        <p:spPr>
          <a:xfrm flipV="1">
            <a:off x="6911975" y="2149475"/>
            <a:ext cx="1101725" cy="5857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正方形/長方形 4"/>
          <p:cNvSpPr/>
          <p:nvPr/>
        </p:nvSpPr>
        <p:spPr>
          <a:xfrm>
            <a:off x="7308850" y="4005263"/>
            <a:ext cx="1511300" cy="1584325"/>
          </a:xfrm>
          <a:custGeom>
            <a:avLst/>
            <a:gdLst>
              <a:gd name="connsiteX0" fmla="*/ 0 w 1584176"/>
              <a:gd name="connsiteY0" fmla="*/ 0 h 1800200"/>
              <a:gd name="connsiteX1" fmla="*/ 1584176 w 1584176"/>
              <a:gd name="connsiteY1" fmla="*/ 0 h 1800200"/>
              <a:gd name="connsiteX2" fmla="*/ 1584176 w 1584176"/>
              <a:gd name="connsiteY2" fmla="*/ 1800200 h 1800200"/>
              <a:gd name="connsiteX3" fmla="*/ 0 w 1584176"/>
              <a:gd name="connsiteY3" fmla="*/ 1800200 h 1800200"/>
              <a:gd name="connsiteX4" fmla="*/ 0 w 1584176"/>
              <a:gd name="connsiteY4" fmla="*/ 0 h 1800200"/>
              <a:gd name="connsiteX0" fmla="*/ 0 w 1803251"/>
              <a:gd name="connsiteY0" fmla="*/ 0 h 1800200"/>
              <a:gd name="connsiteX1" fmla="*/ 1803251 w 1803251"/>
              <a:gd name="connsiteY1" fmla="*/ 0 h 1800200"/>
              <a:gd name="connsiteX2" fmla="*/ 1584176 w 1803251"/>
              <a:gd name="connsiteY2" fmla="*/ 1800200 h 1800200"/>
              <a:gd name="connsiteX3" fmla="*/ 0 w 1803251"/>
              <a:gd name="connsiteY3" fmla="*/ 1800200 h 1800200"/>
              <a:gd name="connsiteX4" fmla="*/ 0 w 1803251"/>
              <a:gd name="connsiteY4" fmla="*/ 0 h 1800200"/>
              <a:gd name="connsiteX0" fmla="*/ 0 w 1803251"/>
              <a:gd name="connsiteY0" fmla="*/ 0 h 1800200"/>
              <a:gd name="connsiteX1" fmla="*/ 1803251 w 1803251"/>
              <a:gd name="connsiteY1" fmla="*/ 0 h 1800200"/>
              <a:gd name="connsiteX2" fmla="*/ 1618506 w 1803251"/>
              <a:gd name="connsiteY2" fmla="*/ 230857 h 1800200"/>
              <a:gd name="connsiteX3" fmla="*/ 1584176 w 1803251"/>
              <a:gd name="connsiteY3" fmla="*/ 1800200 h 1800200"/>
              <a:gd name="connsiteX4" fmla="*/ 0 w 1803251"/>
              <a:gd name="connsiteY4" fmla="*/ 1800200 h 1800200"/>
              <a:gd name="connsiteX5" fmla="*/ 0 w 1803251"/>
              <a:gd name="connsiteY5" fmla="*/ 0 h 1800200"/>
              <a:gd name="connsiteX0" fmla="*/ 0 w 1717526"/>
              <a:gd name="connsiteY0" fmla="*/ 0 h 1800200"/>
              <a:gd name="connsiteX1" fmla="*/ 1717526 w 1717526"/>
              <a:gd name="connsiteY1" fmla="*/ 0 h 1800200"/>
              <a:gd name="connsiteX2" fmla="*/ 1618506 w 1717526"/>
              <a:gd name="connsiteY2" fmla="*/ 230857 h 1800200"/>
              <a:gd name="connsiteX3" fmla="*/ 1584176 w 1717526"/>
              <a:gd name="connsiteY3" fmla="*/ 1800200 h 1800200"/>
              <a:gd name="connsiteX4" fmla="*/ 0 w 1717526"/>
              <a:gd name="connsiteY4" fmla="*/ 1800200 h 1800200"/>
              <a:gd name="connsiteX5" fmla="*/ 0 w 1717526"/>
              <a:gd name="connsiteY5" fmla="*/ 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7526" h="1800200">
                <a:moveTo>
                  <a:pt x="0" y="0"/>
                </a:moveTo>
                <a:lnTo>
                  <a:pt x="1717526" y="0"/>
                </a:lnTo>
                <a:cubicBezTo>
                  <a:pt x="1706744" y="96002"/>
                  <a:pt x="1629288" y="134855"/>
                  <a:pt x="1618506" y="230857"/>
                </a:cubicBezTo>
                <a:lnTo>
                  <a:pt x="1584176" y="1800200"/>
                </a:lnTo>
                <a:lnTo>
                  <a:pt x="0" y="1800200"/>
                </a:lnTo>
                <a:lnTo>
                  <a:pt x="0" y="0"/>
                </a:lnTo>
                <a:close/>
              </a:path>
            </a:pathLst>
          </a:cu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 name="正方形/長方形 29"/>
          <p:cNvSpPr/>
          <p:nvPr/>
        </p:nvSpPr>
        <p:spPr>
          <a:xfrm>
            <a:off x="7372350" y="5272088"/>
            <a:ext cx="1266825" cy="254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 name="正方形/長方形 31"/>
          <p:cNvSpPr/>
          <p:nvPr/>
        </p:nvSpPr>
        <p:spPr>
          <a:xfrm>
            <a:off x="7372350" y="4765675"/>
            <a:ext cx="1266825" cy="50641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38" name="テキスト ボックス 32"/>
          <p:cNvSpPr txBox="1">
            <a:spLocks noChangeArrowheads="1"/>
          </p:cNvSpPr>
          <p:nvPr/>
        </p:nvSpPr>
        <p:spPr bwMode="auto">
          <a:xfrm>
            <a:off x="3924300" y="6443663"/>
            <a:ext cx="5159375" cy="369887"/>
          </a:xfrm>
          <a:prstGeom prst="rect">
            <a:avLst/>
          </a:prstGeom>
          <a:noFill/>
          <a:ln w="9525">
            <a:noFill/>
            <a:miter lim="800000"/>
            <a:headEnd/>
            <a:tailEnd/>
          </a:ln>
        </p:spPr>
        <p:txBody>
          <a:bodyPr wrap="none">
            <a:spAutoFit/>
          </a:bodyPr>
          <a:lstStyle/>
          <a:p>
            <a:r>
              <a:rPr lang="en-US" altLang="ja-JP">
                <a:cs typeface="Arial" charset="0"/>
              </a:rPr>
              <a:t>Fujita, M. et. al</a:t>
            </a:r>
            <a:r>
              <a:rPr lang="en-US" altLang="ja-JP" i="1">
                <a:cs typeface="Arial" charset="0"/>
              </a:rPr>
              <a:t>. Science</a:t>
            </a:r>
            <a:r>
              <a:rPr lang="en-US" altLang="ja-JP">
                <a:cs typeface="Arial" charset="0"/>
              </a:rPr>
              <a:t>  </a:t>
            </a:r>
            <a:r>
              <a:rPr lang="en-US" altLang="ja-JP" b="1">
                <a:cs typeface="Arial" charset="0"/>
              </a:rPr>
              <a:t>2006</a:t>
            </a:r>
            <a:r>
              <a:rPr lang="en-US" altLang="ja-JP">
                <a:cs typeface="Arial" charset="0"/>
              </a:rPr>
              <a:t>, </a:t>
            </a:r>
            <a:r>
              <a:rPr lang="en-US" altLang="ja-JP" i="1">
                <a:cs typeface="Arial" charset="0"/>
              </a:rPr>
              <a:t>313</a:t>
            </a:r>
            <a:r>
              <a:rPr lang="en-US" altLang="ja-JP">
                <a:cs typeface="Arial" charset="0"/>
              </a:rPr>
              <a:t>, 1273-1276.</a:t>
            </a:r>
            <a:endParaRPr lang="ja-JP" altLang="en-US">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rrowheads="1"/>
          </p:cNvPicPr>
          <p:nvPr/>
        </p:nvPicPr>
        <p:blipFill>
          <a:blip r:embed="rId3"/>
          <a:srcRect r="-1791"/>
          <a:stretch>
            <a:fillRect/>
          </a:stretch>
        </p:blipFill>
        <p:spPr bwMode="auto">
          <a:xfrm>
            <a:off x="3924300" y="950913"/>
            <a:ext cx="4176713" cy="2262187"/>
          </a:xfrm>
          <a:prstGeom prst="rect">
            <a:avLst/>
          </a:prstGeom>
          <a:noFill/>
          <a:ln w="12700">
            <a:noFill/>
            <a:miter lim="800000"/>
            <a:headEnd/>
            <a:tailEnd/>
          </a:ln>
        </p:spPr>
      </p:pic>
      <p:sp>
        <p:nvSpPr>
          <p:cNvPr id="4" name="Rectangle 2"/>
          <p:cNvSpPr txBox="1">
            <a:spLocks noChangeArrowheads="1"/>
          </p:cNvSpPr>
          <p:nvPr/>
        </p:nvSpPr>
        <p:spPr>
          <a:xfrm>
            <a:off x="228600" y="0"/>
            <a:ext cx="8763000" cy="838200"/>
          </a:xfrm>
          <a:prstGeom prst="rect">
            <a:avLst/>
          </a:prstGeom>
          <a:ln/>
        </p:spPr>
        <p:txBody>
          <a:bodyPr rIns="132080"/>
          <a:lstStyle/>
          <a:p>
            <a:pPr algn="ctr" fontAlgn="auto">
              <a:spcAft>
                <a:spcPts val="0"/>
              </a:spcAft>
              <a:defRPr/>
            </a:pPr>
            <a:r>
              <a:rPr lang="en-US" altLang="ja-JP" sz="2400" b="1" dirty="0">
                <a:solidFill>
                  <a:srgbClr val="333399"/>
                </a:solidFill>
                <a:effectLst>
                  <a:outerShdw blurRad="38100" dist="38100" dir="2700000" algn="tl">
                    <a:srgbClr val="000000">
                      <a:alpha val="43137"/>
                    </a:srgbClr>
                  </a:outerShdw>
                </a:effectLst>
                <a:latin typeface="Arial" pitchFamily="34" charset="0"/>
                <a:cs typeface="Arial" pitchFamily="34" charset="0"/>
                <a:sym typeface="Helvetica" charset="0"/>
              </a:rPr>
              <a:t>2D Self Assembly via Hydrogen Bonding</a:t>
            </a:r>
            <a:endParaRPr lang="en-US" altLang="ja-JP" sz="2400" b="1" dirty="0">
              <a:solidFill>
                <a:srgbClr val="333399"/>
              </a:solidFill>
              <a:effectLst>
                <a:outerShdw blurRad="38100" dist="38100" dir="2700000" algn="tl">
                  <a:srgbClr val="000000">
                    <a:alpha val="43137"/>
                  </a:srgbClr>
                </a:outerShdw>
              </a:effectLst>
              <a:latin typeface="Arial" pitchFamily="34" charset="0"/>
              <a:cs typeface="Arial" pitchFamily="34" charset="0"/>
              <a:sym typeface="Helvetica" charset="0"/>
            </a:endParaRPr>
          </a:p>
        </p:txBody>
      </p:sp>
      <p:pic>
        <p:nvPicPr>
          <p:cNvPr id="23555" name="Picture 3"/>
          <p:cNvPicPr>
            <a:picLocks noChangeArrowheads="1"/>
          </p:cNvPicPr>
          <p:nvPr/>
        </p:nvPicPr>
        <p:blipFill>
          <a:blip r:embed="rId4"/>
          <a:srcRect/>
          <a:stretch>
            <a:fillRect/>
          </a:stretch>
        </p:blipFill>
        <p:spPr bwMode="auto">
          <a:xfrm>
            <a:off x="666750" y="3484563"/>
            <a:ext cx="4051300" cy="2871787"/>
          </a:xfrm>
          <a:prstGeom prst="rect">
            <a:avLst/>
          </a:prstGeom>
          <a:noFill/>
          <a:ln w="12700">
            <a:noFill/>
            <a:miter lim="800000"/>
            <a:headEnd/>
            <a:tailEnd/>
          </a:ln>
        </p:spPr>
      </p:pic>
      <p:pic>
        <p:nvPicPr>
          <p:cNvPr id="23556" name="Picture 4"/>
          <p:cNvPicPr>
            <a:picLocks noChangeArrowheads="1"/>
          </p:cNvPicPr>
          <p:nvPr/>
        </p:nvPicPr>
        <p:blipFill>
          <a:blip r:embed="rId5"/>
          <a:srcRect/>
          <a:stretch>
            <a:fillRect/>
          </a:stretch>
        </p:blipFill>
        <p:spPr bwMode="auto">
          <a:xfrm>
            <a:off x="1997075" y="1039813"/>
            <a:ext cx="1854200" cy="800100"/>
          </a:xfrm>
          <a:prstGeom prst="rect">
            <a:avLst/>
          </a:prstGeom>
          <a:noFill/>
          <a:ln w="12700">
            <a:noFill/>
            <a:miter lim="800000"/>
            <a:headEnd/>
            <a:tailEnd/>
          </a:ln>
        </p:spPr>
      </p:pic>
      <p:pic>
        <p:nvPicPr>
          <p:cNvPr id="23557" name="Picture 5"/>
          <p:cNvPicPr>
            <a:picLocks noChangeArrowheads="1"/>
          </p:cNvPicPr>
          <p:nvPr/>
        </p:nvPicPr>
        <p:blipFill>
          <a:blip r:embed="rId6"/>
          <a:srcRect/>
          <a:stretch>
            <a:fillRect/>
          </a:stretch>
        </p:blipFill>
        <p:spPr bwMode="auto">
          <a:xfrm>
            <a:off x="2205038" y="2106613"/>
            <a:ext cx="1143000" cy="746125"/>
          </a:xfrm>
          <a:prstGeom prst="rect">
            <a:avLst/>
          </a:prstGeom>
          <a:noFill/>
          <a:ln w="12700">
            <a:noFill/>
            <a:miter lim="800000"/>
            <a:headEnd/>
            <a:tailEnd/>
          </a:ln>
        </p:spPr>
      </p:pic>
      <p:pic>
        <p:nvPicPr>
          <p:cNvPr id="23558" name="Picture 6"/>
          <p:cNvPicPr>
            <a:picLocks noChangeArrowheads="1"/>
          </p:cNvPicPr>
          <p:nvPr/>
        </p:nvPicPr>
        <p:blipFill>
          <a:blip r:embed="rId7"/>
          <a:srcRect/>
          <a:stretch>
            <a:fillRect/>
          </a:stretch>
        </p:blipFill>
        <p:spPr bwMode="auto">
          <a:xfrm>
            <a:off x="5105400" y="3500438"/>
            <a:ext cx="3810000" cy="2513012"/>
          </a:xfrm>
          <a:prstGeom prst="rect">
            <a:avLst/>
          </a:prstGeom>
          <a:noFill/>
          <a:ln w="12700">
            <a:noFill/>
            <a:miter lim="800000"/>
            <a:headEnd/>
            <a:tailEnd/>
          </a:ln>
        </p:spPr>
      </p:pic>
      <p:sp>
        <p:nvSpPr>
          <p:cNvPr id="23559" name="Rectangle 7"/>
          <p:cNvSpPr>
            <a:spLocks/>
          </p:cNvSpPr>
          <p:nvPr/>
        </p:nvSpPr>
        <p:spPr bwMode="auto">
          <a:xfrm>
            <a:off x="4284663" y="6496050"/>
            <a:ext cx="4787900" cy="276225"/>
          </a:xfrm>
          <a:prstGeom prst="rect">
            <a:avLst/>
          </a:prstGeom>
          <a:noFill/>
          <a:ln w="12700">
            <a:noFill/>
            <a:miter lim="800000"/>
            <a:headEnd/>
            <a:tailEnd/>
          </a:ln>
        </p:spPr>
        <p:txBody>
          <a:bodyPr wrap="none" lIns="0" tIns="0" rIns="40639" bIns="0">
            <a:spAutoFit/>
          </a:bodyPr>
          <a:lstStyle/>
          <a:p>
            <a:pPr marL="39688" algn="ctr"/>
            <a:r>
              <a:rPr lang="en-US" altLang="ja-JP">
                <a:cs typeface="Arial" charset="0"/>
                <a:sym typeface="Helvetica" pitchFamily="34" charset="0"/>
              </a:rPr>
              <a:t>N. Champness. et al. </a:t>
            </a:r>
            <a:r>
              <a:rPr lang="en-US" altLang="ja-JP" i="1">
                <a:cs typeface="Arial" charset="0"/>
                <a:sym typeface="Helvetica" pitchFamily="34" charset="0"/>
              </a:rPr>
              <a:t>Nature </a:t>
            </a:r>
            <a:r>
              <a:rPr lang="en-US" altLang="ja-JP" b="1">
                <a:cs typeface="Arial" charset="0"/>
                <a:sym typeface="Helvetica" pitchFamily="34" charset="0"/>
              </a:rPr>
              <a:t>2003</a:t>
            </a:r>
            <a:r>
              <a:rPr lang="en-US" altLang="ja-JP" i="1">
                <a:cs typeface="Arial" charset="0"/>
                <a:sym typeface="Helvetica" pitchFamily="34" charset="0"/>
              </a:rPr>
              <a:t>, 424</a:t>
            </a:r>
            <a:r>
              <a:rPr lang="en-US" altLang="ja-JP">
                <a:cs typeface="Arial" charset="0"/>
                <a:sym typeface="Helvetica" pitchFamily="34" charset="0"/>
              </a:rPr>
              <a:t>, 1029.</a:t>
            </a:r>
          </a:p>
        </p:txBody>
      </p:sp>
      <p:sp>
        <p:nvSpPr>
          <p:cNvPr id="23560" name="Rectangle 8"/>
          <p:cNvSpPr>
            <a:spLocks/>
          </p:cNvSpPr>
          <p:nvPr/>
        </p:nvSpPr>
        <p:spPr bwMode="auto">
          <a:xfrm>
            <a:off x="39688" y="1189038"/>
            <a:ext cx="1909762" cy="615950"/>
          </a:xfrm>
          <a:prstGeom prst="rect">
            <a:avLst/>
          </a:prstGeom>
          <a:noFill/>
          <a:ln w="12700">
            <a:noFill/>
            <a:miter lim="800000"/>
            <a:headEnd/>
            <a:tailEnd/>
          </a:ln>
        </p:spPr>
        <p:txBody>
          <a:bodyPr wrap="none" lIns="0" tIns="0" rIns="40639" bIns="0">
            <a:spAutoFit/>
          </a:bodyPr>
          <a:lstStyle/>
          <a:p>
            <a:pPr marL="39688" algn="ctr"/>
            <a:r>
              <a:rPr lang="en-US" altLang="ja-JP" sz="2000">
                <a:cs typeface="Arial" charset="0"/>
                <a:sym typeface="Helvetica" pitchFamily="34" charset="0"/>
              </a:rPr>
              <a:t>Perylenediimide</a:t>
            </a:r>
          </a:p>
          <a:p>
            <a:pPr marL="39688" algn="ctr"/>
            <a:r>
              <a:rPr lang="en-US" altLang="ja-JP" sz="2000">
                <a:cs typeface="Arial" charset="0"/>
                <a:sym typeface="Helvetica" pitchFamily="34" charset="0"/>
              </a:rPr>
              <a:t>(PDI)</a:t>
            </a:r>
          </a:p>
        </p:txBody>
      </p:sp>
      <p:sp>
        <p:nvSpPr>
          <p:cNvPr id="23561" name="Rectangle 9"/>
          <p:cNvSpPr>
            <a:spLocks/>
          </p:cNvSpPr>
          <p:nvPr/>
        </p:nvSpPr>
        <p:spPr bwMode="auto">
          <a:xfrm>
            <a:off x="427038" y="2271713"/>
            <a:ext cx="1123950" cy="307975"/>
          </a:xfrm>
          <a:prstGeom prst="rect">
            <a:avLst/>
          </a:prstGeom>
          <a:noFill/>
          <a:ln w="12700">
            <a:noFill/>
            <a:miter lim="800000"/>
            <a:headEnd/>
            <a:tailEnd/>
          </a:ln>
        </p:spPr>
        <p:txBody>
          <a:bodyPr wrap="none" lIns="0" tIns="0" rIns="40639" bIns="0">
            <a:spAutoFit/>
          </a:bodyPr>
          <a:lstStyle/>
          <a:p>
            <a:pPr marL="39688"/>
            <a:r>
              <a:rPr lang="en-US" altLang="ja-JP" sz="2000">
                <a:cs typeface="Arial" charset="0"/>
                <a:sym typeface="Helvetica" pitchFamily="34" charset="0"/>
              </a:rPr>
              <a:t>Melanine</a:t>
            </a:r>
          </a:p>
        </p:txBody>
      </p:sp>
      <p:sp>
        <p:nvSpPr>
          <p:cNvPr id="23562" name="Rectangle 11"/>
          <p:cNvSpPr>
            <a:spLocks/>
          </p:cNvSpPr>
          <p:nvPr/>
        </p:nvSpPr>
        <p:spPr bwMode="auto">
          <a:xfrm>
            <a:off x="6018213" y="6046788"/>
            <a:ext cx="1792287" cy="307975"/>
          </a:xfrm>
          <a:prstGeom prst="rect">
            <a:avLst/>
          </a:prstGeom>
          <a:noFill/>
          <a:ln w="12700">
            <a:noFill/>
            <a:miter lim="800000"/>
            <a:headEnd/>
            <a:tailEnd/>
          </a:ln>
        </p:spPr>
        <p:txBody>
          <a:bodyPr wrap="none" lIns="0" tIns="0" rIns="40639" bIns="0">
            <a:spAutoFit/>
          </a:bodyPr>
          <a:lstStyle/>
          <a:p>
            <a:pPr marL="39688"/>
            <a:r>
              <a:rPr lang="en-US" altLang="ja-JP" sz="2000">
                <a:cs typeface="Arial" charset="0"/>
                <a:sym typeface="Helvetica" pitchFamily="34" charset="0"/>
              </a:rPr>
              <a:t>Network model</a:t>
            </a:r>
          </a:p>
        </p:txBody>
      </p:sp>
      <p:pic>
        <p:nvPicPr>
          <p:cNvPr id="23" name="図 37" descr="名称未設定 1.psd"/>
          <p:cNvPicPr>
            <a:picLocks noChangeAspect="1"/>
          </p:cNvPicPr>
          <p:nvPr/>
        </p:nvPicPr>
        <p:blipFill>
          <a:blip r:embed="rId8"/>
          <a:srcRect/>
          <a:stretch>
            <a:fillRect/>
          </a:stretch>
        </p:blipFill>
        <p:spPr bwMode="auto">
          <a:xfrm>
            <a:off x="7772400" y="909638"/>
            <a:ext cx="998538" cy="1011237"/>
          </a:xfrm>
          <a:prstGeom prst="rect">
            <a:avLst/>
          </a:prstGeom>
          <a:noFill/>
          <a:ln w="9525">
            <a:noFill/>
            <a:miter lim="800000"/>
            <a:headEnd/>
            <a:tailEnd/>
          </a:ln>
        </p:spPr>
      </p:pic>
      <p:sp>
        <p:nvSpPr>
          <p:cNvPr id="24" name="円/楕円 23"/>
          <p:cNvSpPr/>
          <p:nvPr/>
        </p:nvSpPr>
        <p:spPr>
          <a:xfrm>
            <a:off x="6804025" y="2112963"/>
            <a:ext cx="576263" cy="595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n>
                <a:solidFill>
                  <a:srgbClr val="FF0000"/>
                </a:solidFill>
              </a:ln>
            </a:endParaRPr>
          </a:p>
        </p:txBody>
      </p:sp>
      <p:sp>
        <p:nvSpPr>
          <p:cNvPr id="25" name="円/楕円 24"/>
          <p:cNvSpPr/>
          <p:nvPr/>
        </p:nvSpPr>
        <p:spPr>
          <a:xfrm>
            <a:off x="7667625" y="765175"/>
            <a:ext cx="1323975" cy="13160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n>
                <a:solidFill>
                  <a:srgbClr val="FF0000"/>
                </a:solidFill>
              </a:ln>
            </a:endParaRPr>
          </a:p>
        </p:txBody>
      </p:sp>
      <p:cxnSp>
        <p:nvCxnSpPr>
          <p:cNvPr id="27" name="直線矢印コネクタ 26"/>
          <p:cNvCxnSpPr>
            <a:endCxn id="24" idx="7"/>
          </p:cNvCxnSpPr>
          <p:nvPr/>
        </p:nvCxnSpPr>
        <p:spPr>
          <a:xfrm flipH="1">
            <a:off x="7296150" y="1773238"/>
            <a:ext cx="476250" cy="4270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a:spLocks noChangeArrowheads="1"/>
          </p:cNvSpPr>
          <p:nvPr/>
        </p:nvSpPr>
        <p:spPr bwMode="auto">
          <a:xfrm>
            <a:off x="6588125" y="2708275"/>
            <a:ext cx="2520950" cy="400050"/>
          </a:xfrm>
          <a:prstGeom prst="rect">
            <a:avLst/>
          </a:prstGeom>
          <a:noFill/>
          <a:ln w="9525">
            <a:noFill/>
            <a:miter lim="800000"/>
            <a:headEnd/>
            <a:tailEnd/>
          </a:ln>
        </p:spPr>
        <p:txBody>
          <a:bodyPr>
            <a:spAutoFit/>
          </a:bodyPr>
          <a:lstStyle/>
          <a:p>
            <a:r>
              <a:rPr lang="en-US" altLang="ja-JP" sz="2000" b="1">
                <a:solidFill>
                  <a:srgbClr val="FF0000"/>
                </a:solidFill>
                <a:cs typeface="Arial" charset="0"/>
              </a:rPr>
              <a:t>Hydrogen Bonding</a:t>
            </a:r>
            <a:endParaRPr lang="ja-JP" altLang="en-US" sz="2000" b="1">
              <a:solidFill>
                <a:srgbClr val="FF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20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20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20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idx="4294967295"/>
          </p:nvPr>
        </p:nvSpPr>
        <p:spPr>
          <a:xfrm>
            <a:off x="685800" y="0"/>
            <a:ext cx="7772400" cy="838200"/>
          </a:xfrm>
        </p:spPr>
        <p:txBody>
          <a:bodyPr rIns="132080" rtlCol="0">
            <a:normAutofit/>
          </a:bodyPr>
          <a:lstStyle/>
          <a:p>
            <a:pPr fontAlgn="auto">
              <a:spcAft>
                <a:spcPts val="0"/>
              </a:spcAft>
              <a:defRPr/>
            </a:pPr>
            <a:r>
              <a:rPr lang="en-US" altLang="ja-JP" sz="2400" b="1" dirty="0">
                <a:solidFill>
                  <a:srgbClr val="002060"/>
                </a:solidFill>
                <a:effectLst>
                  <a:outerShdw blurRad="38100" dist="38100" dir="2700000" algn="tl">
                    <a:srgbClr val="000000">
                      <a:alpha val="43137"/>
                    </a:srgbClr>
                  </a:outerShdw>
                </a:effectLst>
                <a:latin typeface="Arial" pitchFamily="34" charset="0"/>
                <a:cs typeface="Arial" pitchFamily="34" charset="0"/>
                <a:sym typeface="Helvetica" charset="0"/>
              </a:rPr>
              <a:t>2D Host-Guest </a:t>
            </a:r>
            <a:r>
              <a:rPr lang="en-US" altLang="ja-JP"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sym typeface="Helvetica" charset="0"/>
              </a:rPr>
              <a:t>Interaction</a:t>
            </a:r>
            <a:endParaRPr lang="en-US" altLang="ja-JP" sz="2400" b="1" dirty="0">
              <a:solidFill>
                <a:srgbClr val="002060"/>
              </a:solidFill>
              <a:effectLst>
                <a:outerShdw blurRad="38100" dist="38100" dir="2700000" algn="tl">
                  <a:srgbClr val="000000">
                    <a:alpha val="43137"/>
                  </a:srgbClr>
                </a:outerShdw>
              </a:effectLst>
              <a:latin typeface="Arial" pitchFamily="34" charset="0"/>
              <a:cs typeface="Arial" pitchFamily="34" charset="0"/>
              <a:sym typeface="Helvetica" charset="0"/>
            </a:endParaRPr>
          </a:p>
        </p:txBody>
      </p:sp>
      <p:pic>
        <p:nvPicPr>
          <p:cNvPr id="25603" name="Picture 2"/>
          <p:cNvPicPr>
            <a:picLocks noChangeArrowheads="1"/>
          </p:cNvPicPr>
          <p:nvPr/>
        </p:nvPicPr>
        <p:blipFill>
          <a:blip r:embed="rId3"/>
          <a:srcRect/>
          <a:stretch>
            <a:fillRect/>
          </a:stretch>
        </p:blipFill>
        <p:spPr bwMode="auto">
          <a:xfrm>
            <a:off x="4953000" y="762000"/>
            <a:ext cx="4191000" cy="3205163"/>
          </a:xfrm>
          <a:prstGeom prst="rect">
            <a:avLst/>
          </a:prstGeom>
          <a:noFill/>
          <a:ln w="12700">
            <a:noFill/>
            <a:miter lim="800000"/>
            <a:headEnd/>
            <a:tailEnd/>
          </a:ln>
        </p:spPr>
      </p:pic>
      <p:pic>
        <p:nvPicPr>
          <p:cNvPr id="25604" name="Picture 3"/>
          <p:cNvPicPr>
            <a:picLocks noChangeArrowheads="1"/>
          </p:cNvPicPr>
          <p:nvPr/>
        </p:nvPicPr>
        <p:blipFill>
          <a:blip r:embed="rId4"/>
          <a:srcRect/>
          <a:stretch>
            <a:fillRect/>
          </a:stretch>
        </p:blipFill>
        <p:spPr bwMode="auto">
          <a:xfrm>
            <a:off x="827088" y="4437063"/>
            <a:ext cx="2965450" cy="2252662"/>
          </a:xfrm>
          <a:prstGeom prst="rect">
            <a:avLst/>
          </a:prstGeom>
          <a:noFill/>
          <a:ln w="12700">
            <a:noFill/>
            <a:miter lim="800000"/>
            <a:headEnd/>
            <a:tailEnd/>
          </a:ln>
        </p:spPr>
      </p:pic>
      <p:sp>
        <p:nvSpPr>
          <p:cNvPr id="25605" name="Rectangle 4"/>
          <p:cNvSpPr>
            <a:spLocks/>
          </p:cNvSpPr>
          <p:nvPr/>
        </p:nvSpPr>
        <p:spPr bwMode="auto">
          <a:xfrm>
            <a:off x="4284663" y="6496050"/>
            <a:ext cx="4787900" cy="276225"/>
          </a:xfrm>
          <a:prstGeom prst="rect">
            <a:avLst/>
          </a:prstGeom>
          <a:noFill/>
          <a:ln w="12700">
            <a:noFill/>
            <a:miter lim="800000"/>
            <a:headEnd/>
            <a:tailEnd/>
          </a:ln>
        </p:spPr>
        <p:txBody>
          <a:bodyPr wrap="none" lIns="0" tIns="0" rIns="40639" bIns="0">
            <a:spAutoFit/>
          </a:bodyPr>
          <a:lstStyle/>
          <a:p>
            <a:pPr marL="39688" algn="ctr"/>
            <a:r>
              <a:rPr lang="en-US" altLang="ja-JP">
                <a:cs typeface="Arial" charset="0"/>
                <a:sym typeface="Helvetica" pitchFamily="34" charset="0"/>
              </a:rPr>
              <a:t>N. Champness. et al. </a:t>
            </a:r>
            <a:r>
              <a:rPr lang="en-US" altLang="ja-JP" i="1">
                <a:cs typeface="Arial" charset="0"/>
                <a:sym typeface="Helvetica" pitchFamily="34" charset="0"/>
              </a:rPr>
              <a:t>Nature </a:t>
            </a:r>
            <a:r>
              <a:rPr lang="en-US" altLang="ja-JP" b="1">
                <a:cs typeface="Arial" charset="0"/>
                <a:sym typeface="Helvetica" pitchFamily="34" charset="0"/>
              </a:rPr>
              <a:t>2003</a:t>
            </a:r>
            <a:r>
              <a:rPr lang="en-US" altLang="ja-JP" i="1">
                <a:cs typeface="Arial" charset="0"/>
                <a:sym typeface="Helvetica" pitchFamily="34" charset="0"/>
              </a:rPr>
              <a:t>, 424</a:t>
            </a:r>
            <a:r>
              <a:rPr lang="en-US" altLang="ja-JP">
                <a:cs typeface="Arial" charset="0"/>
                <a:sym typeface="Helvetica" pitchFamily="34" charset="0"/>
              </a:rPr>
              <a:t>, 1029.</a:t>
            </a:r>
          </a:p>
        </p:txBody>
      </p:sp>
      <p:pic>
        <p:nvPicPr>
          <p:cNvPr id="25606" name="Picture 5"/>
          <p:cNvPicPr>
            <a:picLocks noChangeArrowheads="1"/>
          </p:cNvPicPr>
          <p:nvPr/>
        </p:nvPicPr>
        <p:blipFill>
          <a:blip r:embed="rId5"/>
          <a:srcRect/>
          <a:stretch>
            <a:fillRect/>
          </a:stretch>
        </p:blipFill>
        <p:spPr bwMode="auto">
          <a:xfrm>
            <a:off x="76200" y="989013"/>
            <a:ext cx="3810000" cy="2947987"/>
          </a:xfrm>
          <a:prstGeom prst="rect">
            <a:avLst/>
          </a:prstGeom>
          <a:noFill/>
          <a:ln w="12700">
            <a:noFill/>
            <a:miter lim="800000"/>
            <a:headEnd/>
            <a:tailEnd/>
          </a:ln>
        </p:spPr>
      </p:pic>
      <p:sp>
        <p:nvSpPr>
          <p:cNvPr id="25607" name="AutoShape 6"/>
          <p:cNvSpPr>
            <a:spLocks/>
          </p:cNvSpPr>
          <p:nvPr/>
        </p:nvSpPr>
        <p:spPr bwMode="auto">
          <a:xfrm>
            <a:off x="3962400" y="2514600"/>
            <a:ext cx="990600" cy="457200"/>
          </a:xfrm>
          <a:prstGeom prst="rightArrow">
            <a:avLst>
              <a:gd name="adj1" fmla="val 50000"/>
              <a:gd name="adj2" fmla="val 54167"/>
            </a:avLst>
          </a:prstGeom>
          <a:solidFill>
            <a:srgbClr val="0000FF"/>
          </a:solidFill>
          <a:ln w="12700">
            <a:solidFill>
              <a:schemeClr val="tx1"/>
            </a:solidFill>
            <a:round/>
            <a:headEnd/>
            <a:tailEnd/>
          </a:ln>
        </p:spPr>
        <p:txBody>
          <a:bodyPr lIns="0" tIns="0" rIns="0" bIns="0"/>
          <a:lstStyle/>
          <a:p>
            <a:endParaRPr lang="ja-JP" altLang="en-US">
              <a:latin typeface="Calibri" pitchFamily="34" charset="0"/>
            </a:endParaRPr>
          </a:p>
        </p:txBody>
      </p:sp>
      <p:pic>
        <p:nvPicPr>
          <p:cNvPr id="25608" name="Picture 7"/>
          <p:cNvPicPr>
            <a:picLocks noChangeArrowheads="1"/>
          </p:cNvPicPr>
          <p:nvPr/>
        </p:nvPicPr>
        <p:blipFill>
          <a:blip r:embed="rId6"/>
          <a:srcRect/>
          <a:stretch>
            <a:fillRect/>
          </a:stretch>
        </p:blipFill>
        <p:spPr bwMode="auto">
          <a:xfrm>
            <a:off x="4062413" y="1619250"/>
            <a:ext cx="796925" cy="801688"/>
          </a:xfrm>
          <a:prstGeom prst="rect">
            <a:avLst/>
          </a:prstGeom>
          <a:noFill/>
          <a:ln w="12700">
            <a:noFill/>
            <a:miter lim="800000"/>
            <a:headEnd/>
            <a:tailEnd/>
          </a:ln>
        </p:spPr>
      </p:pic>
      <p:sp>
        <p:nvSpPr>
          <p:cNvPr id="25609" name="Rectangle 8"/>
          <p:cNvSpPr>
            <a:spLocks/>
          </p:cNvSpPr>
          <p:nvPr/>
        </p:nvSpPr>
        <p:spPr bwMode="auto">
          <a:xfrm>
            <a:off x="4259263" y="1239838"/>
            <a:ext cx="419100" cy="276225"/>
          </a:xfrm>
          <a:prstGeom prst="rect">
            <a:avLst/>
          </a:prstGeom>
          <a:noFill/>
          <a:ln w="12700">
            <a:noFill/>
            <a:miter lim="800000"/>
            <a:headEnd/>
            <a:tailEnd/>
          </a:ln>
        </p:spPr>
        <p:txBody>
          <a:bodyPr wrap="none" lIns="0" tIns="0" rIns="40639" bIns="0">
            <a:spAutoFit/>
          </a:bodyPr>
          <a:lstStyle/>
          <a:p>
            <a:pPr marL="39688"/>
            <a:r>
              <a:rPr lang="en-US" altLang="ja-JP" b="1">
                <a:cs typeface="Arial" charset="0"/>
                <a:sym typeface="Helvetica" pitchFamily="34" charset="0"/>
              </a:rPr>
              <a:t>C</a:t>
            </a:r>
            <a:r>
              <a:rPr lang="en-US" altLang="ja-JP" b="1" baseline="-25000">
                <a:cs typeface="Arial" charset="0"/>
                <a:sym typeface="Helvetica" pitchFamily="34" charset="0"/>
              </a:rPr>
              <a:t>60</a:t>
            </a:r>
          </a:p>
        </p:txBody>
      </p:sp>
      <p:sp>
        <p:nvSpPr>
          <p:cNvPr id="25610" name="Rectangle 9"/>
          <p:cNvSpPr>
            <a:spLocks/>
          </p:cNvSpPr>
          <p:nvPr/>
        </p:nvSpPr>
        <p:spPr bwMode="auto">
          <a:xfrm>
            <a:off x="457200" y="4005263"/>
            <a:ext cx="3187700" cy="406400"/>
          </a:xfrm>
          <a:prstGeom prst="rect">
            <a:avLst/>
          </a:prstGeom>
          <a:noFill/>
          <a:ln w="12700">
            <a:noFill/>
            <a:miter lim="800000"/>
            <a:headEnd/>
            <a:tailEnd/>
          </a:ln>
        </p:spPr>
        <p:txBody>
          <a:bodyPr lIns="0" tIns="0" rIns="40639" bIns="0"/>
          <a:lstStyle/>
          <a:p>
            <a:pPr marL="39688"/>
            <a:r>
              <a:rPr lang="en-US" altLang="ja-JP" sz="2000" b="1">
                <a:cs typeface="Arial" charset="0"/>
                <a:sym typeface="Helvetica" pitchFamily="34" charset="0"/>
              </a:rPr>
              <a:t>Two-component network</a:t>
            </a:r>
          </a:p>
        </p:txBody>
      </p:sp>
      <p:sp>
        <p:nvSpPr>
          <p:cNvPr id="25611" name="Rectangle 10"/>
          <p:cNvSpPr>
            <a:spLocks/>
          </p:cNvSpPr>
          <p:nvPr/>
        </p:nvSpPr>
        <p:spPr bwMode="auto">
          <a:xfrm>
            <a:off x="5256213" y="4953000"/>
            <a:ext cx="3386137" cy="307975"/>
          </a:xfrm>
          <a:prstGeom prst="rect">
            <a:avLst/>
          </a:prstGeom>
          <a:noFill/>
          <a:ln w="12700">
            <a:noFill/>
            <a:miter lim="800000"/>
            <a:headEnd/>
            <a:tailEnd/>
          </a:ln>
        </p:spPr>
        <p:txBody>
          <a:bodyPr wrap="none" lIns="0" tIns="0" rIns="40639" bIns="0">
            <a:spAutoFit/>
          </a:bodyPr>
          <a:lstStyle/>
          <a:p>
            <a:pPr marL="39688"/>
            <a:r>
              <a:rPr lang="en-US" altLang="ja-JP" sz="2000" b="1" i="1">
                <a:solidFill>
                  <a:srgbClr val="FF0000"/>
                </a:solidFill>
                <a:cs typeface="Arial" charset="0"/>
                <a:sym typeface="Helvetica" pitchFamily="34" charset="0"/>
              </a:rPr>
              <a:t>Three-component network!</a:t>
            </a:r>
          </a:p>
        </p:txBody>
      </p:sp>
      <p:sp>
        <p:nvSpPr>
          <p:cNvPr id="25612" name="Rectangle 11"/>
          <p:cNvSpPr>
            <a:spLocks/>
          </p:cNvSpPr>
          <p:nvPr/>
        </p:nvSpPr>
        <p:spPr bwMode="auto">
          <a:xfrm>
            <a:off x="5105400" y="3946525"/>
            <a:ext cx="3962400" cy="711200"/>
          </a:xfrm>
          <a:prstGeom prst="rect">
            <a:avLst/>
          </a:prstGeom>
          <a:noFill/>
          <a:ln w="12700">
            <a:noFill/>
            <a:miter lim="800000"/>
            <a:headEnd/>
            <a:tailEnd/>
          </a:ln>
        </p:spPr>
        <p:txBody>
          <a:bodyPr lIns="0" tIns="0" rIns="40639" bIns="0"/>
          <a:lstStyle/>
          <a:p>
            <a:pPr marL="39688" algn="ctr"/>
            <a:r>
              <a:rPr lang="en-US" altLang="ja-JP" sz="2000" b="1">
                <a:cs typeface="Arial" charset="0"/>
                <a:sym typeface="Helvetica" pitchFamily="34" charset="0"/>
              </a:rPr>
              <a:t>Bright spots are adsorbed fullerene heptamer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357188" y="142875"/>
            <a:ext cx="8229600" cy="642938"/>
          </a:xfrm>
        </p:spPr>
        <p:txBody>
          <a:bodyPr rtlCol="0">
            <a:normAutofit/>
          </a:bodyPr>
          <a:lstStyle/>
          <a:p>
            <a:pPr fontAlgn="auto">
              <a:spcAft>
                <a:spcPts val="0"/>
              </a:spcAft>
              <a:defRPr/>
            </a:pPr>
            <a:r>
              <a:rPr lang="en-US" altLang="ja-JP"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Scanning Tunneling Microscope (STM)</a:t>
            </a:r>
            <a:endParaRPr lang="ja-JP" altLang="en-US"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27651" name="テキスト ボックス 4"/>
          <p:cNvSpPr txBox="1">
            <a:spLocks noChangeArrowheads="1"/>
          </p:cNvSpPr>
          <p:nvPr/>
        </p:nvSpPr>
        <p:spPr bwMode="auto">
          <a:xfrm>
            <a:off x="285750" y="1143000"/>
            <a:ext cx="8031163" cy="400050"/>
          </a:xfrm>
          <a:prstGeom prst="rect">
            <a:avLst/>
          </a:prstGeom>
          <a:noFill/>
          <a:ln w="9525">
            <a:noFill/>
            <a:miter lim="800000"/>
            <a:headEnd/>
            <a:tailEnd/>
          </a:ln>
        </p:spPr>
        <p:txBody>
          <a:bodyPr>
            <a:spAutoFit/>
          </a:bodyPr>
          <a:lstStyle/>
          <a:p>
            <a:pPr algn="just"/>
            <a:r>
              <a:rPr lang="en-US" altLang="ja-JP" sz="2000">
                <a:cs typeface="Arial" charset="0"/>
              </a:rPr>
              <a:t>STM is a powerful instrument for imaging surfaces at the atomic level</a:t>
            </a:r>
            <a:r>
              <a:rPr lang="en-US" altLang="ja-JP">
                <a:cs typeface="Arial" charset="0"/>
              </a:rPr>
              <a:t>. </a:t>
            </a:r>
            <a:endParaRPr lang="ja-JP" altLang="en-US">
              <a:cs typeface="Arial" charset="0"/>
            </a:endParaRPr>
          </a:p>
        </p:txBody>
      </p:sp>
      <p:grpSp>
        <p:nvGrpSpPr>
          <p:cNvPr id="27652" name="Group 5"/>
          <p:cNvGrpSpPr>
            <a:grpSpLocks/>
          </p:cNvGrpSpPr>
          <p:nvPr/>
        </p:nvGrpSpPr>
        <p:grpSpPr bwMode="auto">
          <a:xfrm>
            <a:off x="155575" y="1878013"/>
            <a:ext cx="5064125" cy="4143375"/>
            <a:chOff x="97" y="720"/>
            <a:chExt cx="2963" cy="2425"/>
          </a:xfrm>
        </p:grpSpPr>
        <p:pic>
          <p:nvPicPr>
            <p:cNvPr id="27653" name="Picture 11" descr="\\Kurodell\個人フォルダ\山家\授業関係\Mコロ\自分の発表\STM.png"/>
            <p:cNvPicPr>
              <a:picLocks noChangeAspect="1" noChangeArrowheads="1"/>
            </p:cNvPicPr>
            <p:nvPr/>
          </p:nvPicPr>
          <p:blipFill>
            <a:blip r:embed="rId3"/>
            <a:srcRect/>
            <a:stretch>
              <a:fillRect/>
            </a:stretch>
          </p:blipFill>
          <p:spPr bwMode="auto">
            <a:xfrm>
              <a:off x="97" y="720"/>
              <a:ext cx="2963" cy="2425"/>
            </a:xfrm>
            <a:prstGeom prst="rect">
              <a:avLst/>
            </a:prstGeom>
            <a:noFill/>
            <a:ln w="9525">
              <a:noFill/>
              <a:miter lim="800000"/>
              <a:headEnd/>
              <a:tailEnd/>
            </a:ln>
          </p:spPr>
        </p:pic>
        <p:sp>
          <p:nvSpPr>
            <p:cNvPr id="27654" name="テキスト ボックス 14"/>
            <p:cNvSpPr txBox="1">
              <a:spLocks noChangeArrowheads="1"/>
            </p:cNvSpPr>
            <p:nvPr/>
          </p:nvSpPr>
          <p:spPr bwMode="auto">
            <a:xfrm>
              <a:off x="1890" y="2467"/>
              <a:ext cx="487" cy="234"/>
            </a:xfrm>
            <a:prstGeom prst="rect">
              <a:avLst/>
            </a:prstGeom>
            <a:noFill/>
            <a:ln w="9525">
              <a:noFill/>
              <a:miter lim="800000"/>
              <a:headEnd/>
              <a:tailEnd/>
            </a:ln>
          </p:spPr>
          <p:txBody>
            <a:bodyPr wrap="none">
              <a:spAutoFit/>
            </a:bodyPr>
            <a:lstStyle/>
            <a:p>
              <a:r>
                <a:rPr lang="en-US" altLang="ja-JP" sz="1000" b="1">
                  <a:cs typeface="Arial" charset="0"/>
                </a:rPr>
                <a:t>Tunneling </a:t>
              </a:r>
            </a:p>
            <a:p>
              <a:r>
                <a:rPr lang="en-US" altLang="ja-JP" sz="1000" b="1">
                  <a:cs typeface="Arial" charset="0"/>
                </a:rPr>
                <a:t>current</a:t>
              </a:r>
              <a:endParaRPr lang="ja-JP" altLang="en-US" sz="1000" b="1">
                <a:cs typeface="Arial" charset="0"/>
              </a:endParaRPr>
            </a:p>
          </p:txBody>
        </p:sp>
      </p:grpSp>
      <p:sp>
        <p:nvSpPr>
          <p:cNvPr id="27655" name="スライド番号プレースホルダ 10"/>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B81C645C-B7C7-47A3-B37C-1B465EB9576E}" type="slidenum">
              <a:rPr lang="ja-JP" altLang="en-US" sz="1200">
                <a:solidFill>
                  <a:srgbClr val="898989"/>
                </a:solidFill>
                <a:cs typeface="Arial" charset="0"/>
              </a:rPr>
              <a:pPr algn="r"/>
              <a:t>7</a:t>
            </a:fld>
            <a:endParaRPr lang="en-US" altLang="ja-JP" sz="1200">
              <a:solidFill>
                <a:srgbClr val="898989"/>
              </a:solidFill>
              <a:cs typeface="Arial" charset="0"/>
            </a:endParaRPr>
          </a:p>
        </p:txBody>
      </p:sp>
      <p:grpSp>
        <p:nvGrpSpPr>
          <p:cNvPr id="27656" name="グループ化 1"/>
          <p:cNvGrpSpPr>
            <a:grpSpLocks/>
          </p:cNvGrpSpPr>
          <p:nvPr/>
        </p:nvGrpSpPr>
        <p:grpSpPr bwMode="auto">
          <a:xfrm>
            <a:off x="5253038" y="2276475"/>
            <a:ext cx="3665537" cy="2736850"/>
            <a:chOff x="5253038" y="1772816"/>
            <a:chExt cx="3665537" cy="2736850"/>
          </a:xfrm>
        </p:grpSpPr>
        <p:grpSp>
          <p:nvGrpSpPr>
            <p:cNvPr id="27657" name="Group 8"/>
            <p:cNvGrpSpPr>
              <a:grpSpLocks/>
            </p:cNvGrpSpPr>
            <p:nvPr/>
          </p:nvGrpSpPr>
          <p:grpSpPr bwMode="auto">
            <a:xfrm>
              <a:off x="5253038" y="1772816"/>
              <a:ext cx="3665537" cy="2736850"/>
              <a:chOff x="3285" y="1035"/>
              <a:chExt cx="1800" cy="1344"/>
            </a:xfrm>
          </p:grpSpPr>
          <p:pic>
            <p:nvPicPr>
              <p:cNvPr id="27658" name="Picture 13"/>
              <p:cNvPicPr>
                <a:picLocks noChangeAspect="1" noChangeArrowheads="1"/>
              </p:cNvPicPr>
              <p:nvPr/>
            </p:nvPicPr>
            <p:blipFill>
              <a:blip r:embed="rId4"/>
              <a:srcRect/>
              <a:stretch>
                <a:fillRect/>
              </a:stretch>
            </p:blipFill>
            <p:spPr bwMode="auto">
              <a:xfrm>
                <a:off x="3285" y="1035"/>
                <a:ext cx="1800" cy="1344"/>
              </a:xfrm>
              <a:prstGeom prst="rect">
                <a:avLst/>
              </a:prstGeom>
              <a:noFill/>
              <a:ln w="9525">
                <a:noFill/>
                <a:miter lim="800000"/>
                <a:headEnd/>
                <a:tailEnd/>
              </a:ln>
            </p:spPr>
          </p:pic>
          <p:sp>
            <p:nvSpPr>
              <p:cNvPr id="27659" name="テキスト ボックス 16"/>
              <p:cNvSpPr txBox="1">
                <a:spLocks noChangeArrowheads="1"/>
              </p:cNvSpPr>
              <p:nvPr/>
            </p:nvSpPr>
            <p:spPr bwMode="auto">
              <a:xfrm>
                <a:off x="3294" y="1047"/>
                <a:ext cx="449" cy="166"/>
              </a:xfrm>
              <a:prstGeom prst="rect">
                <a:avLst/>
              </a:prstGeom>
              <a:noFill/>
              <a:ln w="9525">
                <a:noFill/>
                <a:miter lim="800000"/>
                <a:headEnd/>
                <a:tailEnd/>
              </a:ln>
            </p:spPr>
            <p:txBody>
              <a:bodyPr wrap="none">
                <a:spAutoFit/>
              </a:bodyPr>
              <a:lstStyle/>
              <a:p>
                <a:r>
                  <a:rPr lang="en-US" altLang="ja-JP" sz="1600">
                    <a:cs typeface="Arial" charset="0"/>
                  </a:rPr>
                  <a:t>electron</a:t>
                </a:r>
                <a:endParaRPr lang="ja-JP" altLang="en-US" sz="1600">
                  <a:cs typeface="Arial" charset="0"/>
                </a:endParaRPr>
              </a:p>
            </p:txBody>
          </p:sp>
        </p:grpSp>
        <p:sp>
          <p:nvSpPr>
            <p:cNvPr id="27660" name="テキスト ボックス 11"/>
            <p:cNvSpPr txBox="1">
              <a:spLocks noChangeArrowheads="1"/>
            </p:cNvSpPr>
            <p:nvPr/>
          </p:nvSpPr>
          <p:spPr bwMode="auto">
            <a:xfrm>
              <a:off x="7596188" y="3141241"/>
              <a:ext cx="1132426" cy="584775"/>
            </a:xfrm>
            <a:prstGeom prst="rect">
              <a:avLst/>
            </a:prstGeom>
            <a:noFill/>
            <a:ln w="9525">
              <a:noFill/>
              <a:miter lim="800000"/>
              <a:headEnd/>
              <a:tailEnd/>
            </a:ln>
          </p:spPr>
          <p:txBody>
            <a:bodyPr wrap="none">
              <a:spAutoFit/>
            </a:bodyPr>
            <a:lstStyle/>
            <a:p>
              <a:r>
                <a:rPr lang="en-US" altLang="ja-JP" sz="1600">
                  <a:cs typeface="Arial" charset="0"/>
                </a:rPr>
                <a:t>Tunneling </a:t>
              </a:r>
            </a:p>
            <a:p>
              <a:r>
                <a:rPr lang="en-US" altLang="ja-JP" sz="1600">
                  <a:cs typeface="Arial" charset="0"/>
                </a:rPr>
                <a:t>current</a:t>
              </a:r>
              <a:endParaRPr lang="ja-JP" altLang="en-US" sz="1600">
                <a:cs typeface="Arial" charset="0"/>
              </a:endParaRPr>
            </a:p>
          </p:txBody>
        </p:sp>
        <p:sp>
          <p:nvSpPr>
            <p:cNvPr id="27661" name="テキスト ボックス 12"/>
            <p:cNvSpPr txBox="1">
              <a:spLocks noChangeArrowheads="1"/>
            </p:cNvSpPr>
            <p:nvPr/>
          </p:nvSpPr>
          <p:spPr bwMode="auto">
            <a:xfrm>
              <a:off x="6516688" y="2853904"/>
              <a:ext cx="460375" cy="338137"/>
            </a:xfrm>
            <a:prstGeom prst="rect">
              <a:avLst/>
            </a:prstGeom>
            <a:noFill/>
            <a:ln w="9525">
              <a:noFill/>
              <a:miter lim="800000"/>
              <a:headEnd/>
              <a:tailEnd/>
            </a:ln>
          </p:spPr>
          <p:txBody>
            <a:bodyPr wrap="none">
              <a:spAutoFit/>
            </a:bodyPr>
            <a:lstStyle/>
            <a:p>
              <a:r>
                <a:rPr lang="en-US" altLang="ja-JP" sz="1600">
                  <a:cs typeface="Arial" charset="0"/>
                </a:rPr>
                <a:t>Tip</a:t>
              </a:r>
              <a:endParaRPr lang="ja-JP" altLang="en-US" sz="1600">
                <a:cs typeface="Arial" charset="0"/>
              </a:endParaRPr>
            </a:p>
          </p:txBody>
        </p:sp>
        <p:sp>
          <p:nvSpPr>
            <p:cNvPr id="27662" name="テキスト ボックス 13"/>
            <p:cNvSpPr txBox="1">
              <a:spLocks noChangeArrowheads="1"/>
            </p:cNvSpPr>
            <p:nvPr/>
          </p:nvSpPr>
          <p:spPr bwMode="auto">
            <a:xfrm>
              <a:off x="6443663" y="4149304"/>
              <a:ext cx="878767" cy="338554"/>
            </a:xfrm>
            <a:prstGeom prst="rect">
              <a:avLst/>
            </a:prstGeom>
            <a:noFill/>
            <a:ln w="9525">
              <a:noFill/>
              <a:miter lim="800000"/>
              <a:headEnd/>
              <a:tailEnd/>
            </a:ln>
          </p:spPr>
          <p:txBody>
            <a:bodyPr wrap="none">
              <a:spAutoFit/>
            </a:bodyPr>
            <a:lstStyle/>
            <a:p>
              <a:r>
                <a:rPr lang="en-US" altLang="ja-JP" sz="1600">
                  <a:cs typeface="Arial" charset="0"/>
                </a:rPr>
                <a:t>Sample</a:t>
              </a:r>
              <a:endParaRPr lang="ja-JP" altLang="en-US" sz="1600">
                <a:cs typeface="Arial" charset="0"/>
              </a:endParaRPr>
            </a:p>
          </p:txBody>
        </p:sp>
      </p:grpSp>
      <p:sp>
        <p:nvSpPr>
          <p:cNvPr id="27663" name="正方形/長方形 13"/>
          <p:cNvSpPr>
            <a:spLocks noChangeArrowheads="1"/>
          </p:cNvSpPr>
          <p:nvPr/>
        </p:nvSpPr>
        <p:spPr bwMode="auto">
          <a:xfrm>
            <a:off x="395288" y="6237288"/>
            <a:ext cx="2863850" cy="400050"/>
          </a:xfrm>
          <a:prstGeom prst="rect">
            <a:avLst/>
          </a:prstGeom>
          <a:noFill/>
          <a:ln w="9525">
            <a:noFill/>
            <a:miter lim="800000"/>
            <a:headEnd/>
            <a:tailEnd/>
          </a:ln>
        </p:spPr>
        <p:txBody>
          <a:bodyPr wrap="none">
            <a:spAutoFit/>
          </a:bodyPr>
          <a:lstStyle/>
          <a:p>
            <a:r>
              <a:rPr lang="en-US" altLang="ja-JP" sz="2000">
                <a:cs typeface="Arial" charset="0"/>
              </a:rPr>
              <a:t>Schematic view of STM</a:t>
            </a:r>
            <a:endParaRPr lang="ja-JP" altLang="en-US" sz="200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a:srcRect/>
          <a:stretch>
            <a:fillRect/>
          </a:stretch>
        </p:blipFill>
        <p:spPr bwMode="auto">
          <a:xfrm>
            <a:off x="2817813" y="558800"/>
            <a:ext cx="6211887" cy="6159500"/>
          </a:xfrm>
          <a:prstGeom prst="rect">
            <a:avLst/>
          </a:prstGeom>
          <a:noFill/>
          <a:ln w="9525">
            <a:noFill/>
            <a:miter lim="800000"/>
            <a:headEnd/>
            <a:tailEnd/>
          </a:ln>
        </p:spPr>
      </p:pic>
      <p:sp>
        <p:nvSpPr>
          <p:cNvPr id="18" name="Rectangle 3"/>
          <p:cNvSpPr txBox="1">
            <a:spLocks noChangeArrowheads="1"/>
          </p:cNvSpPr>
          <p:nvPr/>
        </p:nvSpPr>
        <p:spPr>
          <a:xfrm>
            <a:off x="685800" y="76200"/>
            <a:ext cx="7772400" cy="457200"/>
          </a:xfrm>
          <a:prstGeom prst="rect">
            <a:avLst/>
          </a:prstGeom>
          <a:ln/>
        </p:spPr>
        <p:txBody>
          <a:bodyPr rIns="13208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en-US" altLang="ja-JP"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sym typeface="Helvetica" charset="0"/>
              </a:rPr>
              <a:t>Modes of STM Operation</a:t>
            </a:r>
            <a:endParaRPr lang="en-US" altLang="ja-JP" sz="2400" b="1" dirty="0">
              <a:solidFill>
                <a:srgbClr val="002060"/>
              </a:solidFill>
              <a:effectLst>
                <a:outerShdw blurRad="38100" dist="38100" dir="2700000" algn="tl">
                  <a:srgbClr val="000000">
                    <a:alpha val="43137"/>
                  </a:srgbClr>
                </a:outerShdw>
              </a:effectLst>
              <a:latin typeface="Arial" pitchFamily="34" charset="0"/>
              <a:cs typeface="Arial" pitchFamily="34" charset="0"/>
              <a:sym typeface="Helvetica" charset="0"/>
            </a:endParaRPr>
          </a:p>
        </p:txBody>
      </p:sp>
      <p:sp>
        <p:nvSpPr>
          <p:cNvPr id="29700" name="Rectangle 4"/>
          <p:cNvSpPr>
            <a:spLocks/>
          </p:cNvSpPr>
          <p:nvPr/>
        </p:nvSpPr>
        <p:spPr bwMode="auto">
          <a:xfrm>
            <a:off x="139700" y="1536700"/>
            <a:ext cx="2687638" cy="307975"/>
          </a:xfrm>
          <a:prstGeom prst="rect">
            <a:avLst/>
          </a:prstGeom>
          <a:noFill/>
          <a:ln w="9525">
            <a:noFill/>
            <a:miter lim="800000"/>
            <a:headEnd/>
            <a:tailEnd/>
          </a:ln>
        </p:spPr>
        <p:txBody>
          <a:bodyPr wrap="none" lIns="0" tIns="0" rIns="40639" bIns="0">
            <a:spAutoFit/>
          </a:bodyPr>
          <a:lstStyle/>
          <a:p>
            <a:pPr marL="39688"/>
            <a:r>
              <a:rPr lang="en-US" altLang="ja-JP" sz="2000">
                <a:cs typeface="Arial" charset="0"/>
                <a:sym typeface="Helvetica" pitchFamily="34" charset="0"/>
              </a:rPr>
              <a:t>Constant </a:t>
            </a:r>
            <a:r>
              <a:rPr lang="en-US" altLang="ja-JP" sz="2000" b="1">
                <a:cs typeface="Arial" charset="0"/>
                <a:sym typeface="Helvetica" pitchFamily="34" charset="0"/>
              </a:rPr>
              <a:t>Height</a:t>
            </a:r>
            <a:r>
              <a:rPr lang="en-US" altLang="ja-JP" sz="2000">
                <a:cs typeface="Arial" charset="0"/>
                <a:sym typeface="Helvetica" pitchFamily="34" charset="0"/>
              </a:rPr>
              <a:t> mode</a:t>
            </a:r>
          </a:p>
        </p:txBody>
      </p:sp>
      <p:sp>
        <p:nvSpPr>
          <p:cNvPr id="29701" name="Rectangle 5"/>
          <p:cNvSpPr>
            <a:spLocks/>
          </p:cNvSpPr>
          <p:nvPr/>
        </p:nvSpPr>
        <p:spPr bwMode="auto">
          <a:xfrm>
            <a:off x="87313" y="4149725"/>
            <a:ext cx="2816225" cy="306388"/>
          </a:xfrm>
          <a:prstGeom prst="rect">
            <a:avLst/>
          </a:prstGeom>
          <a:noFill/>
          <a:ln w="9525">
            <a:noFill/>
            <a:miter lim="800000"/>
            <a:headEnd/>
            <a:tailEnd/>
          </a:ln>
        </p:spPr>
        <p:txBody>
          <a:bodyPr wrap="none" lIns="0" tIns="0" rIns="40639" bIns="0">
            <a:spAutoFit/>
          </a:bodyPr>
          <a:lstStyle/>
          <a:p>
            <a:pPr marL="39688"/>
            <a:r>
              <a:rPr lang="en-US" altLang="ja-JP" sz="2000">
                <a:cs typeface="Arial" charset="0"/>
                <a:sym typeface="Helvetica" pitchFamily="34" charset="0"/>
              </a:rPr>
              <a:t>Constant </a:t>
            </a:r>
            <a:r>
              <a:rPr lang="en-US" altLang="ja-JP" sz="2000" b="1">
                <a:cs typeface="Arial" charset="0"/>
                <a:sym typeface="Helvetica" pitchFamily="34" charset="0"/>
              </a:rPr>
              <a:t>Current</a:t>
            </a:r>
            <a:r>
              <a:rPr lang="en-US" altLang="ja-JP" sz="2000">
                <a:cs typeface="Arial" charset="0"/>
                <a:sym typeface="Helvetica" pitchFamily="34" charset="0"/>
              </a:rPr>
              <a:t> mode</a:t>
            </a:r>
          </a:p>
        </p:txBody>
      </p:sp>
      <p:sp>
        <p:nvSpPr>
          <p:cNvPr id="29702" name="Rectangle 6"/>
          <p:cNvSpPr>
            <a:spLocks/>
          </p:cNvSpPr>
          <p:nvPr/>
        </p:nvSpPr>
        <p:spPr bwMode="auto">
          <a:xfrm>
            <a:off x="176213" y="4538663"/>
            <a:ext cx="2174875" cy="307975"/>
          </a:xfrm>
          <a:prstGeom prst="rect">
            <a:avLst/>
          </a:prstGeom>
          <a:noFill/>
          <a:ln w="9525">
            <a:noFill/>
            <a:miter lim="800000"/>
            <a:headEnd/>
            <a:tailEnd/>
          </a:ln>
        </p:spPr>
        <p:txBody>
          <a:bodyPr wrap="none" lIns="0" tIns="0" rIns="40639" bIns="0">
            <a:spAutoFit/>
          </a:bodyPr>
          <a:lstStyle/>
          <a:p>
            <a:pPr marL="39688"/>
            <a:r>
              <a:rPr lang="en-US" altLang="ja-JP" sz="2000" b="1">
                <a:cs typeface="Arial" charset="0"/>
                <a:sym typeface="Helvetica" pitchFamily="34" charset="0"/>
              </a:rPr>
              <a:t>Detection: height</a:t>
            </a:r>
          </a:p>
        </p:txBody>
      </p:sp>
      <p:sp>
        <p:nvSpPr>
          <p:cNvPr id="29703" name="Rectangle 7"/>
          <p:cNvSpPr>
            <a:spLocks/>
          </p:cNvSpPr>
          <p:nvPr/>
        </p:nvSpPr>
        <p:spPr bwMode="auto">
          <a:xfrm>
            <a:off x="139700" y="1922463"/>
            <a:ext cx="2289175" cy="307975"/>
          </a:xfrm>
          <a:prstGeom prst="rect">
            <a:avLst/>
          </a:prstGeom>
          <a:noFill/>
          <a:ln w="9525">
            <a:noFill/>
            <a:miter lim="800000"/>
            <a:headEnd/>
            <a:tailEnd/>
          </a:ln>
        </p:spPr>
        <p:txBody>
          <a:bodyPr wrap="none" lIns="0" tIns="0" rIns="40639" bIns="0">
            <a:spAutoFit/>
          </a:bodyPr>
          <a:lstStyle/>
          <a:p>
            <a:pPr marL="39688"/>
            <a:r>
              <a:rPr lang="en-US" altLang="ja-JP" sz="2000" b="1">
                <a:cs typeface="Arial" charset="0"/>
                <a:sym typeface="Helvetica" pitchFamily="34" charset="0"/>
              </a:rPr>
              <a:t>Detection: current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DBAhoneycomb.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684213" y="3303588"/>
            <a:ext cx="4883151" cy="3662362"/>
          </a:xfrm>
          <a:prstGeom prst="rect">
            <a:avLst/>
          </a:prstGeom>
          <a:noFill/>
          <a:ln w="9525">
            <a:noFill/>
            <a:miter lim="800000"/>
            <a:headEnd/>
            <a:tailEnd/>
          </a:ln>
        </p:spPr>
      </p:pic>
      <p:pic>
        <p:nvPicPr>
          <p:cNvPr id="25" name="図 24" descr="DBAcore.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828675" y="0"/>
            <a:ext cx="6937375" cy="5202238"/>
          </a:xfrm>
          <a:prstGeom prst="rect">
            <a:avLst/>
          </a:prstGeom>
          <a:noFill/>
          <a:ln w="9525">
            <a:noFill/>
            <a:miter lim="800000"/>
            <a:headEnd/>
            <a:tailEnd/>
          </a:ln>
        </p:spPr>
      </p:pic>
      <p:pic>
        <p:nvPicPr>
          <p:cNvPr id="27" name="図 26" descr="shortDBA.JPG"/>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1981200" y="2276475"/>
            <a:ext cx="7345363" cy="5508625"/>
          </a:xfrm>
          <a:prstGeom prst="rect">
            <a:avLst/>
          </a:prstGeom>
          <a:noFill/>
          <a:ln w="9525">
            <a:noFill/>
            <a:miter lim="800000"/>
            <a:headEnd/>
            <a:tailEnd/>
          </a:ln>
        </p:spPr>
      </p:pic>
      <p:graphicFrame>
        <p:nvGraphicFramePr>
          <p:cNvPr id="31749" name="Object 5"/>
          <p:cNvGraphicFramePr>
            <a:graphicFrameLocks noChangeAspect="1"/>
          </p:cNvGraphicFramePr>
          <p:nvPr/>
        </p:nvGraphicFramePr>
        <p:xfrm>
          <a:off x="250825" y="941388"/>
          <a:ext cx="1752600" cy="2559050"/>
        </p:xfrm>
        <a:graphic>
          <a:graphicData uri="http://schemas.openxmlformats.org/presentationml/2006/ole">
            <p:oleObj spid="_x0000_s31749" name="CS ChemDraw Drawing" r:id="rId7" imgW="1900159" imgH="2774719" progId="">
              <p:embed/>
            </p:oleObj>
          </a:graphicData>
        </a:graphic>
      </p:graphicFrame>
      <p:pic>
        <p:nvPicPr>
          <p:cNvPr id="31750" name="図 4" descr="DBA-OC20のコピー.bmp"/>
          <p:cNvPicPr>
            <a:picLocks noChangeAspect="1"/>
          </p:cNvPicPr>
          <p:nvPr/>
        </p:nvPicPr>
        <p:blipFill>
          <a:blip r:embed="rId8"/>
          <a:srcRect/>
          <a:stretch>
            <a:fillRect/>
          </a:stretch>
        </p:blipFill>
        <p:spPr bwMode="auto">
          <a:xfrm>
            <a:off x="4932363" y="1484313"/>
            <a:ext cx="4160837" cy="4032250"/>
          </a:xfrm>
          <a:prstGeom prst="rect">
            <a:avLst/>
          </a:prstGeom>
          <a:noFill/>
          <a:ln w="9525">
            <a:noFill/>
            <a:miter lim="800000"/>
            <a:headEnd/>
            <a:tailEnd/>
          </a:ln>
        </p:spPr>
      </p:pic>
      <p:sp>
        <p:nvSpPr>
          <p:cNvPr id="31751" name="テキスト ボックス 8"/>
          <p:cNvSpPr txBox="1">
            <a:spLocks noChangeArrowheads="1"/>
          </p:cNvSpPr>
          <p:nvPr/>
        </p:nvSpPr>
        <p:spPr bwMode="auto">
          <a:xfrm>
            <a:off x="4860925" y="5589588"/>
            <a:ext cx="4248150" cy="708025"/>
          </a:xfrm>
          <a:prstGeom prst="rect">
            <a:avLst/>
          </a:prstGeom>
          <a:noFill/>
          <a:ln w="9525">
            <a:noFill/>
            <a:miter lim="800000"/>
            <a:headEnd/>
            <a:tailEnd/>
          </a:ln>
        </p:spPr>
        <p:txBody>
          <a:bodyPr>
            <a:spAutoFit/>
          </a:bodyPr>
          <a:lstStyle/>
          <a:p>
            <a:pPr algn="ctr"/>
            <a:r>
              <a:rPr lang="en-US" altLang="ja-JP" sz="2000"/>
              <a:t>An STM Image of Honeycomb structure of DBAOC20</a:t>
            </a:r>
            <a:endParaRPr lang="ja-JP" altLang="en-US" sz="2000"/>
          </a:p>
        </p:txBody>
      </p:sp>
      <p:sp>
        <p:nvSpPr>
          <p:cNvPr id="31752" name="テキスト ボックス 28"/>
          <p:cNvSpPr txBox="1">
            <a:spLocks noChangeArrowheads="1"/>
          </p:cNvSpPr>
          <p:nvPr/>
        </p:nvSpPr>
        <p:spPr bwMode="auto">
          <a:xfrm>
            <a:off x="2879725" y="6381750"/>
            <a:ext cx="5940425" cy="368300"/>
          </a:xfrm>
          <a:prstGeom prst="rect">
            <a:avLst/>
          </a:prstGeom>
          <a:noFill/>
          <a:ln w="9525">
            <a:noFill/>
            <a:miter lim="800000"/>
            <a:headEnd/>
            <a:tailEnd/>
          </a:ln>
        </p:spPr>
        <p:txBody>
          <a:bodyPr>
            <a:spAutoFit/>
          </a:bodyPr>
          <a:lstStyle/>
          <a:p>
            <a:r>
              <a:rPr lang="en-US" altLang="ja-JP"/>
              <a:t>Tobe, Y. et al. </a:t>
            </a:r>
            <a:r>
              <a:rPr lang="en-US" altLang="ja-JP" i="1"/>
              <a:t>Chem. Commun</a:t>
            </a:r>
            <a:r>
              <a:rPr lang="en-US" altLang="ja-JP"/>
              <a:t>. </a:t>
            </a:r>
            <a:r>
              <a:rPr lang="en-US" altLang="ja-JP" b="1"/>
              <a:t>2010</a:t>
            </a:r>
            <a:r>
              <a:rPr lang="en-US" altLang="ja-JP"/>
              <a:t>, </a:t>
            </a:r>
            <a:r>
              <a:rPr lang="en-US" altLang="ja-JP" i="1"/>
              <a:t>46</a:t>
            </a:r>
            <a:r>
              <a:rPr lang="en-US" altLang="ja-JP"/>
              <a:t>, 8507-8525.</a:t>
            </a:r>
            <a:endParaRPr lang="ja-JP" altLang="en-US"/>
          </a:p>
        </p:txBody>
      </p:sp>
      <p:cxnSp>
        <p:nvCxnSpPr>
          <p:cNvPr id="11" name="直線矢印コネクタ 40"/>
          <p:cNvCxnSpPr>
            <a:cxnSpLocks noChangeShapeType="1"/>
          </p:cNvCxnSpPr>
          <p:nvPr/>
        </p:nvCxnSpPr>
        <p:spPr bwMode="auto">
          <a:xfrm flipH="1">
            <a:off x="2446338" y="2865438"/>
            <a:ext cx="790575" cy="995362"/>
          </a:xfrm>
          <a:prstGeom prst="straightConnector1">
            <a:avLst/>
          </a:prstGeom>
          <a:noFill/>
          <a:ln w="66675">
            <a:solidFill>
              <a:schemeClr val="accent1"/>
            </a:solidFill>
            <a:round/>
            <a:headEnd/>
            <a:tailEnd type="arrow" w="med" len="med"/>
          </a:ln>
          <a:effectLst>
            <a:outerShdw dist="20000" dir="5400000" rotWithShape="0">
              <a:srgbClr val="808080">
                <a:alpha val="37999"/>
              </a:srgbClr>
            </a:outerShdw>
          </a:effectLst>
        </p:spPr>
      </p:cxnSp>
      <p:sp>
        <p:nvSpPr>
          <p:cNvPr id="12" name="円/楕円 11"/>
          <p:cNvSpPr/>
          <p:nvPr/>
        </p:nvSpPr>
        <p:spPr>
          <a:xfrm>
            <a:off x="2051050" y="4724400"/>
            <a:ext cx="792163" cy="649288"/>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3" name="直線矢印コネクタ 12"/>
          <p:cNvCxnSpPr/>
          <p:nvPr/>
        </p:nvCxnSpPr>
        <p:spPr>
          <a:xfrm rot="10800000">
            <a:off x="2860675" y="5229225"/>
            <a:ext cx="215900" cy="144463"/>
          </a:xfrm>
          <a:prstGeom prst="straightConnector1">
            <a:avLst/>
          </a:prstGeom>
          <a:ln w="38100">
            <a:solidFill>
              <a:srgbClr val="FF0505"/>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a:spLocks noChangeArrowheads="1"/>
          </p:cNvSpPr>
          <p:nvPr/>
        </p:nvSpPr>
        <p:spPr bwMode="auto">
          <a:xfrm>
            <a:off x="3059113" y="5013325"/>
            <a:ext cx="1873250" cy="708025"/>
          </a:xfrm>
          <a:prstGeom prst="rect">
            <a:avLst/>
          </a:prstGeom>
          <a:noFill/>
          <a:ln w="9525">
            <a:noFill/>
            <a:miter lim="800000"/>
            <a:headEnd/>
            <a:tailEnd/>
          </a:ln>
        </p:spPr>
        <p:txBody>
          <a:bodyPr>
            <a:spAutoFit/>
          </a:bodyPr>
          <a:lstStyle/>
          <a:p>
            <a:r>
              <a:rPr lang="en-US" altLang="ja-JP" sz="2000"/>
              <a:t>Alkyl Chain Interdigitation</a:t>
            </a:r>
            <a:endParaRPr lang="ja-JP" altLang="en-US" sz="2000"/>
          </a:p>
        </p:txBody>
      </p:sp>
      <p:sp>
        <p:nvSpPr>
          <p:cNvPr id="3" name="テキスト ボックス 2"/>
          <p:cNvSpPr txBox="1">
            <a:spLocks noChangeArrowheads="1"/>
          </p:cNvSpPr>
          <p:nvPr/>
        </p:nvSpPr>
        <p:spPr bwMode="auto">
          <a:xfrm>
            <a:off x="3411538" y="2863850"/>
            <a:ext cx="1008062" cy="400050"/>
          </a:xfrm>
          <a:prstGeom prst="rect">
            <a:avLst/>
          </a:prstGeom>
          <a:noFill/>
          <a:ln w="9525">
            <a:noFill/>
            <a:miter lim="800000"/>
            <a:headEnd/>
            <a:tailEnd/>
          </a:ln>
        </p:spPr>
        <p:txBody>
          <a:bodyPr>
            <a:spAutoFit/>
          </a:bodyPr>
          <a:lstStyle/>
          <a:p>
            <a:r>
              <a:rPr lang="en-US" altLang="ja-JP" sz="2000">
                <a:cs typeface="Arial" charset="0"/>
              </a:rPr>
              <a:t>DBA</a:t>
            </a:r>
            <a:endParaRPr lang="ja-JP" altLang="en-US" sz="2000">
              <a:cs typeface="Arial" charset="0"/>
            </a:endParaRPr>
          </a:p>
        </p:txBody>
      </p:sp>
      <p:sp>
        <p:nvSpPr>
          <p:cNvPr id="2" name="テキスト ボックス 1"/>
          <p:cNvSpPr txBox="1"/>
          <p:nvPr/>
        </p:nvSpPr>
        <p:spPr>
          <a:xfrm>
            <a:off x="1592263" y="317500"/>
            <a:ext cx="6264275" cy="461963"/>
          </a:xfrm>
          <a:prstGeom prst="rect">
            <a:avLst/>
          </a:prstGeom>
          <a:noFill/>
        </p:spPr>
        <p:txBody>
          <a:bodyPr wrap="none">
            <a:spAutoFit/>
          </a:bodyPr>
          <a:lstStyle/>
          <a:p>
            <a:pPr fontAlgn="auto">
              <a:spcBef>
                <a:spcPts val="0"/>
              </a:spcBef>
              <a:spcAft>
                <a:spcPts val="0"/>
              </a:spcAft>
              <a:defRPr/>
            </a:pPr>
            <a:r>
              <a:rPr lang="en-US" altLang="ja-JP" sz="2400" b="1" dirty="0">
                <a:solidFill>
                  <a:srgbClr val="002060"/>
                </a:solidFill>
                <a:effectLst>
                  <a:outerShdw blurRad="38100" dist="38100" dir="2700000" algn="tl">
                    <a:srgbClr val="000000">
                      <a:alpha val="43137"/>
                    </a:srgbClr>
                  </a:outerShdw>
                </a:effectLst>
                <a:latin typeface="Arial" pitchFamily="34" charset="0"/>
                <a:ea typeface="+mn-ea"/>
                <a:cs typeface="Arial" pitchFamily="34" charset="0"/>
              </a:rPr>
              <a:t>Honeycomb Networks of DBA Derivatives</a:t>
            </a:r>
            <a:endParaRPr lang="ja-JP" altLang="en-US" sz="2400" b="1" dirty="0">
              <a:solidFill>
                <a:srgbClr val="00206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1759" name="テキスト ボックス 3"/>
          <p:cNvSpPr txBox="1">
            <a:spLocks noChangeArrowheads="1"/>
          </p:cNvSpPr>
          <p:nvPr/>
        </p:nvSpPr>
        <p:spPr bwMode="auto">
          <a:xfrm>
            <a:off x="2297113" y="1504950"/>
            <a:ext cx="300037" cy="369888"/>
          </a:xfrm>
          <a:prstGeom prst="rect">
            <a:avLst/>
          </a:prstGeom>
          <a:noFill/>
          <a:ln w="9525">
            <a:noFill/>
            <a:miter lim="800000"/>
            <a:headEnd/>
            <a:tailEnd/>
          </a:ln>
        </p:spPr>
        <p:txBody>
          <a:bodyPr wrap="none">
            <a:spAutoFit/>
          </a:bodyPr>
          <a:lstStyle/>
          <a:p>
            <a:r>
              <a:rPr lang="en-US" altLang="ja-JP">
                <a:latin typeface="Calibri" pitchFamily="34" charset="0"/>
              </a:rPr>
              <a:t>=</a:t>
            </a:r>
            <a:endParaRPr lang="ja-JP" altLang="en-US">
              <a:latin typeface="Calibri" pitchFamily="34" charset="0"/>
            </a:endParaRPr>
          </a:p>
        </p:txBody>
      </p:sp>
      <p:cxnSp>
        <p:nvCxnSpPr>
          <p:cNvPr id="16" name="直線矢印コネクタ 15"/>
          <p:cNvCxnSpPr/>
          <p:nvPr/>
        </p:nvCxnSpPr>
        <p:spPr>
          <a:xfrm flipV="1">
            <a:off x="7164388" y="4149725"/>
            <a:ext cx="576262" cy="215900"/>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a:spLocks noChangeArrowheads="1"/>
          </p:cNvSpPr>
          <p:nvPr/>
        </p:nvSpPr>
        <p:spPr bwMode="auto">
          <a:xfrm>
            <a:off x="2001838" y="2420938"/>
            <a:ext cx="966787" cy="400050"/>
          </a:xfrm>
          <a:prstGeom prst="rect">
            <a:avLst/>
          </a:prstGeom>
          <a:noFill/>
          <a:ln w="9525">
            <a:noFill/>
            <a:miter lim="800000"/>
            <a:headEnd/>
            <a:tailEnd/>
          </a:ln>
        </p:spPr>
        <p:txBody>
          <a:bodyPr wrap="none">
            <a:spAutoFit/>
          </a:bodyPr>
          <a:lstStyle/>
          <a:p>
            <a:r>
              <a:rPr lang="en-US" altLang="ja-JP" sz="2000">
                <a:cs typeface="Arial" charset="0"/>
              </a:rPr>
              <a:t>2.5 nm</a:t>
            </a:r>
            <a:endParaRPr lang="ja-JP" altLang="en-US" sz="2000">
              <a:cs typeface="Arial" charset="0"/>
            </a:endParaRPr>
          </a:p>
        </p:txBody>
      </p:sp>
      <p:sp>
        <p:nvSpPr>
          <p:cNvPr id="24" name="テキスト ボックス 23"/>
          <p:cNvSpPr txBox="1">
            <a:spLocks noChangeArrowheads="1"/>
          </p:cNvSpPr>
          <p:nvPr/>
        </p:nvSpPr>
        <p:spPr bwMode="auto">
          <a:xfrm>
            <a:off x="2020888" y="3213100"/>
            <a:ext cx="966787" cy="400050"/>
          </a:xfrm>
          <a:prstGeom prst="rect">
            <a:avLst/>
          </a:prstGeom>
          <a:noFill/>
          <a:ln w="9525">
            <a:noFill/>
            <a:miter lim="800000"/>
            <a:headEnd/>
            <a:tailEnd/>
          </a:ln>
        </p:spPr>
        <p:txBody>
          <a:bodyPr wrap="none">
            <a:spAutoFit/>
          </a:bodyPr>
          <a:lstStyle/>
          <a:p>
            <a:r>
              <a:rPr lang="en-US" altLang="ja-JP" sz="2000">
                <a:cs typeface="Arial" charset="0"/>
              </a:rPr>
              <a:t>4.7 nm</a:t>
            </a:r>
            <a:endParaRPr lang="ja-JP" altLang="en-US" sz="2000">
              <a:cs typeface="Arial" charset="0"/>
            </a:endParaRPr>
          </a:p>
        </p:txBody>
      </p:sp>
      <p:pic>
        <p:nvPicPr>
          <p:cNvPr id="23" name="図 22" descr="shortDBAcore.JPG"/>
          <p:cNvPicPr>
            <a:picLocks noChangeAspect="1"/>
          </p:cNvPicPr>
          <p:nvPr/>
        </p:nvPicPr>
        <p:blipFill>
          <a:blip r:embed="rId9">
            <a:clrChange>
              <a:clrFrom>
                <a:srgbClr val="FFFFFF"/>
              </a:clrFrom>
              <a:clrTo>
                <a:srgbClr val="FFFFFF">
                  <a:alpha val="0"/>
                </a:srgbClr>
              </a:clrTo>
            </a:clrChange>
          </a:blip>
          <a:srcRect/>
          <a:stretch>
            <a:fillRect/>
          </a:stretch>
        </p:blipFill>
        <p:spPr bwMode="auto">
          <a:xfrm>
            <a:off x="-973138" y="-531813"/>
            <a:ext cx="7620001" cy="57150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3" grpId="0"/>
      <p:bldP spid="22" grpId="0"/>
      <p:bldP spid="24"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4360</Words>
  <Application>Microsoft Office PowerPoint</Application>
  <PresentationFormat>画面に合わせる (4:3)</PresentationFormat>
  <Paragraphs>110</Paragraphs>
  <Slides>14</Slides>
  <Notes>14</Notes>
  <HiddenSlides>0</HiddenSlides>
  <MMClips>0</MMClips>
  <ScaleCrop>false</ScaleCrop>
  <HeadingPairs>
    <vt:vector size="8" baseType="variant">
      <vt:variant>
        <vt:lpstr>使用されているフォント</vt:lpstr>
      </vt:variant>
      <vt:variant>
        <vt:i4>5</vt:i4>
      </vt:variant>
      <vt:variant>
        <vt:lpstr>デザイン テンプレート</vt:lpstr>
      </vt:variant>
      <vt:variant>
        <vt:i4>1</vt:i4>
      </vt:variant>
      <vt:variant>
        <vt:lpstr>埋め込まれた OLE サーバー</vt:lpstr>
      </vt:variant>
      <vt:variant>
        <vt:i4>1</vt:i4>
      </vt:variant>
      <vt:variant>
        <vt:lpstr>スライド タイトル</vt:lpstr>
      </vt:variant>
      <vt:variant>
        <vt:i4>14</vt:i4>
      </vt:variant>
    </vt:vector>
  </HeadingPairs>
  <TitlesOfParts>
    <vt:vector size="21" baseType="lpstr">
      <vt:lpstr>Calibri</vt:lpstr>
      <vt:lpstr>ＭＳ Ｐゴシック</vt:lpstr>
      <vt:lpstr>Arial</vt:lpstr>
      <vt:lpstr>Helvetica</vt:lpstr>
      <vt:lpstr>Arial Unicode MS</vt:lpstr>
      <vt:lpstr>Office テーマ</vt:lpstr>
      <vt:lpstr>CS ChemDraw Drawing</vt:lpstr>
      <vt:lpstr>The Construction of  2D Networks on Surface via Host-guest Interaction</vt:lpstr>
      <vt:lpstr>Contents</vt:lpstr>
      <vt:lpstr>Self-Assembly of Endofluorous M12L24 Molecular Spheres</vt:lpstr>
      <vt:lpstr>Perfluoroalkane can be Accomodated in Cage</vt:lpstr>
      <vt:lpstr>スライド 5</vt:lpstr>
      <vt:lpstr>2D Host-Guest Interaction</vt:lpstr>
      <vt:lpstr>Scanning Tunneling Microscope (STM)</vt:lpstr>
      <vt:lpstr>スライド 8</vt:lpstr>
      <vt:lpstr>スライド 9</vt:lpstr>
      <vt:lpstr>スライド 10</vt:lpstr>
      <vt:lpstr>スライド 11</vt:lpstr>
      <vt:lpstr>スライド 12</vt:lpstr>
      <vt:lpstr>An STM Image of Monolayer of DBAOC14RF  at 1-Phenyloctane/Graphite Interface</vt:lpstr>
      <vt:lpstr>スライド 14</vt:lpstr>
    </vt:vector>
  </TitlesOfParts>
  <Company>Osaka Univ.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Construction of  2D Networks on Surface via Host-guest Interaction</dc:title>
  <dc:creator>Gakusei</dc:creator>
  <cp:lastModifiedBy>Nagai</cp:lastModifiedBy>
  <cp:revision>3</cp:revision>
  <dcterms:created xsi:type="dcterms:W3CDTF">2011-06-01T00:39:32Z</dcterms:created>
  <dcterms:modified xsi:type="dcterms:W3CDTF">2011-06-01T01:04:18Z</dcterms:modified>
</cp:coreProperties>
</file>