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59" r:id="rId4"/>
    <p:sldId id="277" r:id="rId5"/>
    <p:sldId id="261" r:id="rId6"/>
    <p:sldId id="278" r:id="rId7"/>
    <p:sldId id="282" r:id="rId8"/>
    <p:sldId id="284" r:id="rId9"/>
    <p:sldId id="285" r:id="rId10"/>
    <p:sldId id="283" r:id="rId11"/>
    <p:sldId id="295" r:id="rId12"/>
    <p:sldId id="296" r:id="rId13"/>
    <p:sldId id="286" r:id="rId14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025C-F407-427E-8A96-B1B548A656CB}" type="datetimeFigureOut">
              <a:rPr kumimoji="1" lang="ja-JP" altLang="en-US" smtClean="0"/>
              <a:pPr/>
              <a:t>2011/5/24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60ED-E1C9-4DC9-BD65-4E8AF12304E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at.ac.jp/" TargetMode="External"/><Relationship Id="rId4" Type="http://schemas.openxmlformats.org/officeDocument/2006/relationships/hyperlink" Target="http://www.spring8.or.jp/ja/news_public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a.wikipedia.org/wiki/%E3%83%95%E3%82%A1%E3%82%A4%E3%83%AB:Dorbit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ja.wikipedia.org/wiki/%E3%83%95%E3%82%A1%E3%82%A4%E3%83%AB:P_orbi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ja.wikipedia.org/wiki/%E3%83%95%E3%82%A1%E3%82%A4%E3%83%AB:Milk_glass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altLang="ja-JP" sz="3600" dirty="0" err="1" smtClean="0"/>
              <a:t>Nano</a:t>
            </a:r>
            <a:r>
              <a:rPr lang="en-US" altLang="ja-JP" sz="3600" dirty="0" smtClean="0"/>
              <a:t>-scaled domain</a:t>
            </a:r>
            <a:br>
              <a:rPr lang="en-US" altLang="ja-JP" sz="3600" dirty="0" smtClean="0"/>
            </a:br>
            <a:r>
              <a:rPr lang="en-US" altLang="ja-JP" sz="3600" dirty="0" smtClean="0"/>
              <a:t>in the strongly correlated electron materials</a:t>
            </a:r>
            <a:br>
              <a:rPr lang="en-US" altLang="ja-JP" sz="3600" dirty="0" smtClean="0"/>
            </a:br>
            <a:r>
              <a:rPr lang="en-US" altLang="ja-JP" sz="2400" dirty="0" smtClean="0"/>
              <a:t>(</a:t>
            </a:r>
            <a:r>
              <a:rPr lang="ja-JP" altLang="en-US" sz="2400" dirty="0" smtClean="0"/>
              <a:t>強相関電子系におけるナノスケール電子相ドメイン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/>
              <a:t>Tanaka Laboratory</a:t>
            </a:r>
          </a:p>
          <a:p>
            <a:r>
              <a:rPr lang="en-US" altLang="ja-JP" sz="2000" dirty="0" smtClean="0"/>
              <a:t>Kenichi Kawatani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0"/>
            <a:ext cx="914399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16632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2011.5.25</a:t>
            </a:r>
            <a:endParaRPr kumimoji="1" lang="ja-JP" altLang="en-US" sz="1400" dirty="0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03232" y="116632"/>
            <a:ext cx="2340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latin typeface="+mn-ea"/>
              </a:rPr>
              <a:t>First M1 colloquium in 2011</a:t>
            </a:r>
            <a:endParaRPr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u="sng" dirty="0" smtClean="0"/>
              <a:t>まとめ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1052736"/>
            <a:ext cx="41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In the strongly correlated electron system,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068960"/>
            <a:ext cx="732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 will research about </a:t>
            </a:r>
            <a:r>
              <a:rPr lang="en-US" altLang="ja-JP" dirty="0" smtClean="0">
                <a:solidFill>
                  <a:srgbClr val="FF0000"/>
                </a:solidFill>
              </a:rPr>
              <a:t>the behavior of VO2 metal domain by </a:t>
            </a:r>
            <a:r>
              <a:rPr lang="en-US" altLang="ja-JP" dirty="0" err="1" smtClean="0">
                <a:solidFill>
                  <a:srgbClr val="FF0000"/>
                </a:solidFill>
              </a:rPr>
              <a:t>nano</a:t>
            </a:r>
            <a:r>
              <a:rPr lang="en-US" altLang="ja-JP" dirty="0" smtClean="0">
                <a:solidFill>
                  <a:srgbClr val="FF0000"/>
                </a:solidFill>
              </a:rPr>
              <a:t>-fabrication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319972" y="378904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4509120"/>
            <a:ext cx="699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 can get </a:t>
            </a:r>
            <a:r>
              <a:rPr lang="en-US" altLang="ja-JP" dirty="0" smtClean="0">
                <a:solidFill>
                  <a:srgbClr val="FF0000"/>
                </a:solidFill>
              </a:rPr>
              <a:t>new information </a:t>
            </a:r>
            <a:r>
              <a:rPr lang="en-US" altLang="ja-JP" dirty="0" smtClean="0"/>
              <a:t>about the strongly correlated electron system!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02895" y="1772816"/>
            <a:ext cx="4938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・</a:t>
            </a:r>
            <a:r>
              <a:rPr lang="en-US" altLang="ja-JP" dirty="0" smtClean="0"/>
              <a:t>electrons </a:t>
            </a:r>
            <a:r>
              <a:rPr lang="en-US" altLang="ja-JP" dirty="0" smtClean="0">
                <a:solidFill>
                  <a:srgbClr val="FF0000"/>
                </a:solidFill>
              </a:rPr>
              <a:t>strongly effect each other</a:t>
            </a:r>
          </a:p>
          <a:p>
            <a:pPr algn="ctr"/>
            <a:r>
              <a:rPr lang="ja-JP" altLang="en-US" dirty="0" smtClean="0"/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domain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existance</a:t>
            </a:r>
            <a:r>
              <a:rPr lang="en-US" altLang="ja-JP" dirty="0" smtClean="0"/>
              <a:t> by the </a:t>
            </a:r>
            <a:r>
              <a:rPr lang="en-US" altLang="ja-JP" dirty="0" err="1" smtClean="0"/>
              <a:t>ununiformity</a:t>
            </a:r>
            <a:r>
              <a:rPr lang="en-US" altLang="ja-JP" dirty="0" smtClean="0"/>
              <a:t> of electron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Fabrication method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4066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55576" y="980728"/>
            <a:ext cx="315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Pulsed laser deposition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method </a:t>
            </a:r>
            <a:r>
              <a:rPr kumimoji="1" lang="en-US" altLang="ja-JP" sz="1400" b="1" dirty="0" smtClean="0"/>
              <a:t>(PLD</a:t>
            </a:r>
            <a:r>
              <a:rPr kumimoji="1" lang="ja-JP" altLang="en-US" sz="1400" b="1" dirty="0" smtClean="0"/>
              <a:t>法</a:t>
            </a:r>
            <a:r>
              <a:rPr kumimoji="1" lang="en-US" altLang="ja-JP" sz="1400" b="1" dirty="0" smtClean="0"/>
              <a:t>)</a:t>
            </a:r>
            <a:endParaRPr kumimoji="1"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5406" y="5661248"/>
            <a:ext cx="509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can make </a:t>
            </a:r>
            <a:r>
              <a:rPr lang="en-US" altLang="ja-JP" dirty="0" smtClean="0">
                <a:solidFill>
                  <a:srgbClr val="FF0000"/>
                </a:solidFill>
              </a:rPr>
              <a:t>accuracy very thin films (atomic layer).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36096" y="4077072"/>
            <a:ext cx="2952328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4149080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Substrate</a:t>
            </a:r>
            <a:endParaRPr kumimoji="1" lang="ja-JP" altLang="en-US" dirty="0"/>
          </a:p>
        </p:txBody>
      </p:sp>
      <p:grpSp>
        <p:nvGrpSpPr>
          <p:cNvPr id="2" name="グループ化 15"/>
          <p:cNvGrpSpPr/>
          <p:nvPr/>
        </p:nvGrpSpPr>
        <p:grpSpPr>
          <a:xfrm>
            <a:off x="5580112" y="3645024"/>
            <a:ext cx="2592288" cy="432048"/>
            <a:chOff x="5868144" y="4077072"/>
            <a:chExt cx="2592288" cy="432048"/>
          </a:xfrm>
        </p:grpSpPr>
        <p:sp>
          <p:nvSpPr>
            <p:cNvPr id="10" name="円/楕円 9"/>
            <p:cNvSpPr/>
            <p:nvPr/>
          </p:nvSpPr>
          <p:spPr>
            <a:xfrm>
              <a:off x="5868144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300192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732240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164288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596336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8028384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7"/>
          <p:cNvGrpSpPr/>
          <p:nvPr/>
        </p:nvGrpSpPr>
        <p:grpSpPr>
          <a:xfrm>
            <a:off x="5580112" y="3212976"/>
            <a:ext cx="2592288" cy="432048"/>
            <a:chOff x="6300192" y="4077072"/>
            <a:chExt cx="2592288" cy="432048"/>
          </a:xfrm>
        </p:grpSpPr>
        <p:sp>
          <p:nvSpPr>
            <p:cNvPr id="29" name="円/楕円 28"/>
            <p:cNvSpPr/>
            <p:nvPr/>
          </p:nvSpPr>
          <p:spPr>
            <a:xfrm>
              <a:off x="8460432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300192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732240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164288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7596336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8028384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4"/>
          <p:cNvGrpSpPr/>
          <p:nvPr/>
        </p:nvGrpSpPr>
        <p:grpSpPr>
          <a:xfrm>
            <a:off x="5580112" y="2780928"/>
            <a:ext cx="2592288" cy="432048"/>
            <a:chOff x="5868144" y="4077072"/>
            <a:chExt cx="2592288" cy="432048"/>
          </a:xfrm>
        </p:grpSpPr>
        <p:sp>
          <p:nvSpPr>
            <p:cNvPr id="36" name="円/楕円 35"/>
            <p:cNvSpPr/>
            <p:nvPr/>
          </p:nvSpPr>
          <p:spPr>
            <a:xfrm>
              <a:off x="5868144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300192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732240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164288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7596336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8028384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48"/>
          <p:cNvGrpSpPr/>
          <p:nvPr/>
        </p:nvGrpSpPr>
        <p:grpSpPr>
          <a:xfrm>
            <a:off x="5580112" y="2348880"/>
            <a:ext cx="2592288" cy="432048"/>
            <a:chOff x="6300192" y="4077072"/>
            <a:chExt cx="2592288" cy="432048"/>
          </a:xfrm>
        </p:grpSpPr>
        <p:sp>
          <p:nvSpPr>
            <p:cNvPr id="50" name="円/楕円 49"/>
            <p:cNvSpPr/>
            <p:nvPr/>
          </p:nvSpPr>
          <p:spPr>
            <a:xfrm>
              <a:off x="8460432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300192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732240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7164288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596336" y="4077072"/>
              <a:ext cx="432048" cy="43204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028384" y="4077072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7" name="直線矢印コネクタ 56"/>
          <p:cNvCxnSpPr/>
          <p:nvPr/>
        </p:nvCxnSpPr>
        <p:spPr>
          <a:xfrm rot="5400000">
            <a:off x="7489118" y="3176178"/>
            <a:ext cx="1656184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8326529" y="299695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～</a:t>
            </a:r>
            <a:r>
              <a:rPr kumimoji="1" lang="en-US" altLang="ja-JP" sz="1400" b="1" dirty="0" smtClean="0"/>
              <a:t>nm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u="sng" dirty="0" err="1" smtClean="0"/>
              <a:t>Nano</a:t>
            </a:r>
            <a:r>
              <a:rPr lang="en-US" altLang="ja-JP" sz="3600" u="sng" dirty="0" smtClean="0"/>
              <a:t>-fabrication method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67544" y="1772816"/>
            <a:ext cx="540060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4"/>
          <p:cNvGrpSpPr/>
          <p:nvPr/>
        </p:nvGrpSpPr>
        <p:grpSpPr>
          <a:xfrm>
            <a:off x="611560" y="2204864"/>
            <a:ext cx="1800200" cy="1152128"/>
            <a:chOff x="2555776" y="1772816"/>
            <a:chExt cx="3168352" cy="1656184"/>
          </a:xfrm>
        </p:grpSpPr>
        <p:sp>
          <p:nvSpPr>
            <p:cNvPr id="6" name="正方形/長方形 5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69649" y="2911443"/>
              <a:ext cx="890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Substrate</a:t>
              </a:r>
              <a:endParaRPr kumimoji="1" lang="ja-JP" altLang="en-US" sz="1400" b="1" dirty="0"/>
            </a:p>
          </p:txBody>
        </p:sp>
      </p:grpSp>
      <p:grpSp>
        <p:nvGrpSpPr>
          <p:cNvPr id="3" name="グループ化 7"/>
          <p:cNvGrpSpPr/>
          <p:nvPr/>
        </p:nvGrpSpPr>
        <p:grpSpPr>
          <a:xfrm>
            <a:off x="3419872" y="1988840"/>
            <a:ext cx="1800200" cy="1368152"/>
            <a:chOff x="2555776" y="1556792"/>
            <a:chExt cx="3168352" cy="1872208"/>
          </a:xfrm>
        </p:grpSpPr>
        <p:sp>
          <p:nvSpPr>
            <p:cNvPr id="9" name="正方形/長方形 8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131840" y="1556792"/>
              <a:ext cx="2016224" cy="147805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949851" y="2542165"/>
              <a:ext cx="50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VO2</a:t>
              </a:r>
              <a:endParaRPr kumimoji="1" lang="ja-JP" altLang="en-US" sz="1400" b="1" dirty="0"/>
            </a:p>
          </p:txBody>
        </p:sp>
      </p:grpSp>
      <p:grpSp>
        <p:nvGrpSpPr>
          <p:cNvPr id="4" name="グループ化 16"/>
          <p:cNvGrpSpPr/>
          <p:nvPr/>
        </p:nvGrpSpPr>
        <p:grpSpPr>
          <a:xfrm>
            <a:off x="6372200" y="1772816"/>
            <a:ext cx="1800200" cy="1584175"/>
            <a:chOff x="2555776" y="1268761"/>
            <a:chExt cx="3168352" cy="2160239"/>
          </a:xfrm>
        </p:grpSpPr>
        <p:sp>
          <p:nvSpPr>
            <p:cNvPr id="18" name="正方形/長方形 17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131840" y="1556791"/>
              <a:ext cx="2016224" cy="1479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131840" y="1268761"/>
              <a:ext cx="2016224" cy="15710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49851" y="2348880"/>
              <a:ext cx="586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resist</a:t>
              </a:r>
              <a:endParaRPr kumimoji="1" lang="ja-JP" altLang="en-US" sz="1400" b="1" dirty="0"/>
            </a:p>
          </p:txBody>
        </p:sp>
      </p:grpSp>
      <p:grpSp>
        <p:nvGrpSpPr>
          <p:cNvPr id="5" name="グループ化 29"/>
          <p:cNvGrpSpPr/>
          <p:nvPr/>
        </p:nvGrpSpPr>
        <p:grpSpPr>
          <a:xfrm>
            <a:off x="683568" y="4509120"/>
            <a:ext cx="1944216" cy="1584175"/>
            <a:chOff x="2555776" y="1268761"/>
            <a:chExt cx="3168352" cy="2160239"/>
          </a:xfrm>
        </p:grpSpPr>
        <p:sp>
          <p:nvSpPr>
            <p:cNvPr id="31" name="正方形/長方形 30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131840" y="1556791"/>
              <a:ext cx="2016223" cy="1479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131840" y="1268761"/>
              <a:ext cx="432047" cy="14728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923928" y="1268761"/>
              <a:ext cx="432047" cy="14728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716016" y="1268761"/>
              <a:ext cx="432047" cy="14728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41"/>
          <p:cNvGrpSpPr/>
          <p:nvPr/>
        </p:nvGrpSpPr>
        <p:grpSpPr>
          <a:xfrm>
            <a:off x="3563888" y="4149080"/>
            <a:ext cx="2016224" cy="1944216"/>
            <a:chOff x="2555776" y="980728"/>
            <a:chExt cx="3168352" cy="2448272"/>
          </a:xfrm>
        </p:grpSpPr>
        <p:sp>
          <p:nvSpPr>
            <p:cNvPr id="43" name="正方形/長方形 42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131840" y="1556793"/>
              <a:ext cx="432049" cy="15095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131840" y="1268760"/>
              <a:ext cx="432049" cy="15255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923928" y="1556793"/>
              <a:ext cx="432049" cy="15095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923928" y="1268760"/>
              <a:ext cx="432049" cy="15255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716016" y="1556793"/>
              <a:ext cx="432049" cy="15095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716016" y="1268760"/>
              <a:ext cx="432049" cy="15255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131840" y="9807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347864" y="126876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563888" y="9807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4788024" y="10527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995936" y="10527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4355976" y="112474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 rot="5400000">
              <a:off x="3240646" y="1664010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rot="5400000">
              <a:off x="3024622" y="1375978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rot="5400000">
              <a:off x="3456670" y="1303970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5400000">
              <a:off x="3888718" y="1447986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rot="5400000">
              <a:off x="4248758" y="1519994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rot="5400000">
              <a:off x="4680806" y="1447986"/>
              <a:ext cx="36004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81"/>
          <p:cNvGrpSpPr/>
          <p:nvPr/>
        </p:nvGrpSpPr>
        <p:grpSpPr>
          <a:xfrm>
            <a:off x="6372200" y="4509120"/>
            <a:ext cx="2016224" cy="1584176"/>
            <a:chOff x="2555776" y="1556792"/>
            <a:chExt cx="3168352" cy="1872208"/>
          </a:xfrm>
        </p:grpSpPr>
        <p:sp>
          <p:nvSpPr>
            <p:cNvPr id="83" name="正方形/長方形 82"/>
            <p:cNvSpPr/>
            <p:nvPr/>
          </p:nvSpPr>
          <p:spPr>
            <a:xfrm>
              <a:off x="2555776" y="1772816"/>
              <a:ext cx="3168352" cy="165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 contourW="12700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131840" y="1556792"/>
              <a:ext cx="432049" cy="15318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3923928" y="1556792"/>
              <a:ext cx="432049" cy="15318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716016" y="1556792"/>
              <a:ext cx="432049" cy="15318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17959727" lon="20368886" rev="1132569"/>
              </a:camera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467544" y="1628800"/>
            <a:ext cx="179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◎</a:t>
            </a:r>
            <a:r>
              <a:rPr kumimoji="1" lang="en-US" altLang="ja-JP" sz="1400" b="1" dirty="0" smtClean="0"/>
              <a:t>TiO</a:t>
            </a:r>
            <a:r>
              <a:rPr kumimoji="1" lang="en-US" altLang="ja-JP" sz="900" b="1" dirty="0" smtClean="0"/>
              <a:t>2</a:t>
            </a:r>
            <a:r>
              <a:rPr kumimoji="1" lang="en-US" altLang="ja-JP" sz="1400" b="1" dirty="0" smtClean="0"/>
              <a:t>(001)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substrate</a:t>
            </a:r>
            <a:endParaRPr kumimoji="1" lang="ja-JP" altLang="en-US" sz="14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987824" y="1412776"/>
            <a:ext cx="263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①</a:t>
            </a:r>
            <a:r>
              <a:rPr kumimoji="1" lang="en-US" altLang="ja-JP" sz="1400" b="1" dirty="0" smtClean="0"/>
              <a:t>making VO2 epitaxial thin film</a:t>
            </a:r>
          </a:p>
          <a:p>
            <a:r>
              <a:rPr lang="en-US" altLang="ja-JP" sz="1400" b="1" dirty="0" smtClean="0"/>
              <a:t>by PLD method</a:t>
            </a:r>
            <a:endParaRPr kumimoji="1" lang="ja-JP" altLang="en-US" sz="1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156176" y="1412776"/>
            <a:ext cx="185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②</a:t>
            </a:r>
            <a:r>
              <a:rPr lang="en-US" altLang="ja-JP" sz="1400" b="1" dirty="0" smtClean="0"/>
              <a:t>application of resist</a:t>
            </a:r>
          </a:p>
          <a:p>
            <a:r>
              <a:rPr lang="en-US" altLang="ja-JP" sz="1400" b="1" dirty="0" smtClean="0"/>
              <a:t>     by </a:t>
            </a:r>
            <a:r>
              <a:rPr lang="en-US" altLang="ja-JP" sz="1400" b="1" dirty="0" err="1" smtClean="0"/>
              <a:t>spincoat</a:t>
            </a:r>
            <a:r>
              <a:rPr lang="en-US" altLang="ja-JP" sz="1400" b="1" dirty="0" smtClean="0"/>
              <a:t> method</a:t>
            </a:r>
            <a:endParaRPr kumimoji="1" lang="ja-JP" altLang="en-US" sz="14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95536" y="3717032"/>
            <a:ext cx="23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③</a:t>
            </a:r>
            <a:r>
              <a:rPr lang="en-US" altLang="ja-JP" sz="1400" b="1" dirty="0" smtClean="0"/>
              <a:t>making pattern</a:t>
            </a:r>
          </a:p>
          <a:p>
            <a:r>
              <a:rPr lang="en-US" altLang="ja-JP" sz="1400" b="1" dirty="0" smtClean="0"/>
              <a:t>     by </a:t>
            </a:r>
            <a:r>
              <a:rPr lang="en-US" altLang="ja-JP" sz="1400" b="1" dirty="0" err="1" smtClean="0"/>
              <a:t>nanoimprint</a:t>
            </a:r>
            <a:r>
              <a:rPr lang="en-US" altLang="ja-JP" sz="1400" b="1" dirty="0" smtClean="0"/>
              <a:t> equipment</a:t>
            </a:r>
            <a:endParaRPr kumimoji="1" lang="ja-JP" altLang="en-US" sz="14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491880" y="3717032"/>
            <a:ext cx="220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④</a:t>
            </a:r>
            <a:r>
              <a:rPr lang="en-US" altLang="ja-JP" sz="1400" b="1" dirty="0" smtClean="0"/>
              <a:t>RIE(Reactive Ion Etching)</a:t>
            </a:r>
            <a:endParaRPr kumimoji="1" lang="ja-JP" altLang="en-US" sz="1400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444208" y="3717032"/>
            <a:ext cx="166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⑤</a:t>
            </a:r>
            <a:r>
              <a:rPr lang="en-US" altLang="ja-JP" sz="1400" b="1" dirty="0" smtClean="0"/>
              <a:t>remove the resist</a:t>
            </a:r>
            <a:endParaRPr kumimoji="1" lang="ja-JP" altLang="en-US" sz="1400" b="1" dirty="0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7524328" y="5589240"/>
            <a:ext cx="2880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rot="10800000">
            <a:off x="8100392" y="5589240"/>
            <a:ext cx="2880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8353399" y="530120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100nm~</a:t>
            </a:r>
            <a:endParaRPr kumimoji="1" lang="ja-JP" altLang="en-US" sz="1400" b="1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67544" y="836712"/>
            <a:ext cx="32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err="1" smtClean="0"/>
              <a:t>Nano</a:t>
            </a:r>
            <a:r>
              <a:rPr lang="en-US" altLang="ja-JP" u="sng" dirty="0" err="1" smtClean="0"/>
              <a:t>imprint</a:t>
            </a:r>
            <a:r>
              <a:rPr lang="en-US" altLang="ja-JP" u="sng" dirty="0" smtClean="0"/>
              <a:t> lithography method</a:t>
            </a:r>
            <a:endParaRPr kumimoji="1" lang="ja-JP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67544" y="1772816"/>
            <a:ext cx="540060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Contents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412776"/>
            <a:ext cx="630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What is </a:t>
            </a:r>
            <a:r>
              <a:rPr lang="en-US" altLang="ja-JP" dirty="0" smtClean="0">
                <a:solidFill>
                  <a:srgbClr val="FF0000"/>
                </a:solidFill>
              </a:rPr>
              <a:t>the strongly correlated electron system(</a:t>
            </a:r>
            <a:r>
              <a:rPr lang="ja-JP" altLang="en-US" dirty="0" smtClean="0">
                <a:solidFill>
                  <a:srgbClr val="FF0000"/>
                </a:solidFill>
              </a:rPr>
              <a:t>強相関電子系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2492896"/>
            <a:ext cx="49611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domain</a:t>
            </a:r>
            <a:r>
              <a:rPr lang="en-US" altLang="ja-JP" dirty="0" smtClean="0"/>
              <a:t> in the strongly correlated electron system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357301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the merit of </a:t>
            </a:r>
            <a:r>
              <a:rPr lang="en-US" altLang="ja-JP" dirty="0" smtClean="0">
                <a:solidFill>
                  <a:srgbClr val="FF0000"/>
                </a:solidFill>
              </a:rPr>
              <a:t>picking up domain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4653136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my research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u="sng" dirty="0" smtClean="0"/>
              <a:t>What is the strongly correlated electron system?</a:t>
            </a:r>
            <a:endParaRPr lang="ja-JP" altLang="en-US" sz="32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764704"/>
            <a:ext cx="2560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3d </a:t>
            </a:r>
            <a:r>
              <a:rPr lang="en-US" altLang="ja-JP" dirty="0" err="1" smtClean="0"/>
              <a:t>transiton</a:t>
            </a:r>
            <a:r>
              <a:rPr lang="en-US" altLang="ja-JP" dirty="0" smtClean="0"/>
              <a:t> metal oxides</a:t>
            </a:r>
          </a:p>
          <a:p>
            <a:r>
              <a:rPr lang="en-US" altLang="ja-JP" dirty="0" smtClean="0"/>
              <a:t>(3d</a:t>
            </a:r>
            <a:r>
              <a:rPr lang="ja-JP" altLang="en-US" dirty="0" smtClean="0"/>
              <a:t>遷移金属</a:t>
            </a:r>
            <a:r>
              <a:rPr lang="ja-JP" altLang="en-US" dirty="0" smtClean="0"/>
              <a:t>酸化物</a:t>
            </a:r>
            <a:r>
              <a:rPr lang="en-US" altLang="ja-JP" dirty="0" smtClean="0"/>
              <a:t>)</a:t>
            </a:r>
            <a:endParaRPr lang="en-US" altLang="ja-JP" dirty="0" smtClean="0"/>
          </a:p>
        </p:txBody>
      </p:sp>
      <p:pic>
        <p:nvPicPr>
          <p:cNvPr id="1027" name="Picture 3" descr="C:\Users\Tanaka Lab\Pictures\img016.jpg"/>
          <p:cNvPicPr>
            <a:picLocks noChangeAspect="1" noChangeArrowheads="1"/>
          </p:cNvPicPr>
          <p:nvPr/>
        </p:nvPicPr>
        <p:blipFill>
          <a:blip r:embed="rId2" cstate="print"/>
          <a:srcRect l="55562"/>
          <a:stretch>
            <a:fillRect/>
          </a:stretch>
        </p:blipFill>
        <p:spPr bwMode="auto">
          <a:xfrm>
            <a:off x="1043608" y="1484784"/>
            <a:ext cx="2880320" cy="3905513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899592" y="5013176"/>
            <a:ext cx="2632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/>
              <a:t>High </a:t>
            </a:r>
            <a:r>
              <a:rPr lang="en-US" altLang="ja-JP" sz="1400" b="1" dirty="0" err="1" smtClean="0"/>
              <a:t>temperture</a:t>
            </a:r>
            <a:r>
              <a:rPr lang="en-US" altLang="ja-JP" sz="1400" b="1" dirty="0" smtClean="0"/>
              <a:t> superconductor</a:t>
            </a:r>
          </a:p>
          <a:p>
            <a:pPr algn="ctr"/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高温超伝導体</a:t>
            </a:r>
            <a:r>
              <a:rPr lang="en-US" altLang="ja-JP" sz="1400" b="1" dirty="0" smtClean="0"/>
              <a:t>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5013176"/>
            <a:ext cx="1966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/>
              <a:t>Organic superconductor</a:t>
            </a:r>
          </a:p>
          <a:p>
            <a:pPr algn="ctr"/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有機超伝導体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pic>
        <p:nvPicPr>
          <p:cNvPr id="17410" name="Picture 2" descr="図1　新しいフラーレン化合物Cs3C&lt;sub&gt;60&lt;/sub&gt;の構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2514741" cy="2615331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6516216" y="1700808"/>
            <a:ext cx="2213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>
                <a:hlinkClick r:id="rId4"/>
              </a:rPr>
              <a:t>http://www.spring8.or.jp/ja/news_publications</a:t>
            </a:r>
            <a:endParaRPr lang="en-US" altLang="ja-JP" sz="800" dirty="0" smtClean="0"/>
          </a:p>
          <a:p>
            <a:r>
              <a:rPr lang="en-US" altLang="ja-JP" sz="800" dirty="0" smtClean="0"/>
              <a:t>/press_release/2009/090320</a:t>
            </a:r>
            <a:endParaRPr lang="ja-JP" altLang="en-US" sz="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764704"/>
            <a:ext cx="436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Organic compounds in the π electron system</a:t>
            </a:r>
          </a:p>
          <a:p>
            <a:r>
              <a:rPr lang="en-US" altLang="ja-JP" dirty="0" smtClean="0"/>
              <a:t>(π</a:t>
            </a:r>
            <a:r>
              <a:rPr lang="ja-JP" altLang="en-US" dirty="0" smtClean="0"/>
              <a:t>電子系有機</a:t>
            </a:r>
            <a:r>
              <a:rPr lang="ja-JP" altLang="en-US" dirty="0" smtClean="0"/>
              <a:t>化合物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700808"/>
            <a:ext cx="114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hlinkClick r:id="rId5"/>
              </a:rPr>
              <a:t>http://www.tuat.ac.jp/</a:t>
            </a:r>
            <a:endParaRPr lang="en-US" altLang="ja-JP" sz="800" dirty="0" smtClean="0"/>
          </a:p>
          <a:p>
            <a:r>
              <a:rPr lang="en-US" altLang="ja-JP" sz="800" dirty="0" smtClean="0"/>
              <a:t>~naitolab/htsc.html</a:t>
            </a:r>
            <a:endParaRPr lang="ja-JP" altLang="en-US" sz="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805264"/>
            <a:ext cx="30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Various new physical property</a:t>
            </a:r>
            <a:endParaRPr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4139952" y="587727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32040" y="5805264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Recently researched very hardly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1" grpId="0"/>
      <p:bldP spid="12" grpId="0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u="sng" dirty="0" smtClean="0"/>
              <a:t>The feature of this system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1196752"/>
            <a:ext cx="10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restricted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ja/thumb/0/05/DorbitL.png/420px-Dorbit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941" r="61765" b="49020"/>
          <a:stretch>
            <a:fillRect/>
          </a:stretch>
        </p:blipFill>
        <p:spPr bwMode="auto">
          <a:xfrm>
            <a:off x="7374772" y="764704"/>
            <a:ext cx="1301683" cy="1410157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ja/thumb/6/6b/P_orbit.png/360px-P_orbi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53333" b="56667"/>
          <a:stretch>
            <a:fillRect/>
          </a:stretch>
        </p:blipFill>
        <p:spPr bwMode="auto">
          <a:xfrm>
            <a:off x="5580112" y="764704"/>
            <a:ext cx="1440160" cy="1337291"/>
          </a:xfrm>
          <a:prstGeom prst="rect">
            <a:avLst/>
          </a:prstGeom>
          <a:noFill/>
        </p:spPr>
      </p:pic>
      <p:sp>
        <p:nvSpPr>
          <p:cNvPr id="14" name="右矢印 13"/>
          <p:cNvSpPr/>
          <p:nvPr/>
        </p:nvSpPr>
        <p:spPr>
          <a:xfrm>
            <a:off x="2483768" y="126876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1212107" y="2585478"/>
            <a:ext cx="473813" cy="460851"/>
            <a:chOff x="755576" y="2852936"/>
            <a:chExt cx="648072" cy="648072"/>
          </a:xfrm>
        </p:grpSpPr>
        <p:sp>
          <p:nvSpPr>
            <p:cNvPr id="16" name="円/楕円 15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グループ化 33"/>
          <p:cNvGrpSpPr/>
          <p:nvPr/>
        </p:nvGrpSpPr>
        <p:grpSpPr>
          <a:xfrm>
            <a:off x="467544" y="3573016"/>
            <a:ext cx="473813" cy="460851"/>
            <a:chOff x="755576" y="2852936"/>
            <a:chExt cx="648072" cy="648072"/>
          </a:xfrm>
        </p:grpSpPr>
        <p:sp>
          <p:nvSpPr>
            <p:cNvPr id="35" name="円/楕円 34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グループ化 40"/>
          <p:cNvGrpSpPr/>
          <p:nvPr/>
        </p:nvGrpSpPr>
        <p:grpSpPr>
          <a:xfrm>
            <a:off x="1956669" y="3573016"/>
            <a:ext cx="473813" cy="460851"/>
            <a:chOff x="755576" y="2852936"/>
            <a:chExt cx="648072" cy="648072"/>
          </a:xfrm>
        </p:grpSpPr>
        <p:sp>
          <p:nvSpPr>
            <p:cNvPr id="42" name="円/楕円 41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グループ化 47"/>
          <p:cNvGrpSpPr/>
          <p:nvPr/>
        </p:nvGrpSpPr>
        <p:grpSpPr>
          <a:xfrm>
            <a:off x="2627784" y="4601702"/>
            <a:ext cx="473813" cy="460851"/>
            <a:chOff x="755576" y="2852936"/>
            <a:chExt cx="648072" cy="648072"/>
          </a:xfrm>
        </p:grpSpPr>
        <p:sp>
          <p:nvSpPr>
            <p:cNvPr id="49" name="円/楕円 48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グループ化 54"/>
          <p:cNvGrpSpPr/>
          <p:nvPr/>
        </p:nvGrpSpPr>
        <p:grpSpPr>
          <a:xfrm>
            <a:off x="2633545" y="2585478"/>
            <a:ext cx="473813" cy="460851"/>
            <a:chOff x="755576" y="2852936"/>
            <a:chExt cx="648072" cy="648072"/>
          </a:xfrm>
        </p:grpSpPr>
        <p:sp>
          <p:nvSpPr>
            <p:cNvPr id="56" name="円/楕円 55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60" name="直線コネクタ 59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グループ化 68"/>
          <p:cNvGrpSpPr/>
          <p:nvPr/>
        </p:nvGrpSpPr>
        <p:grpSpPr>
          <a:xfrm>
            <a:off x="3378107" y="3573016"/>
            <a:ext cx="473813" cy="460851"/>
            <a:chOff x="755576" y="2852936"/>
            <a:chExt cx="648072" cy="648072"/>
          </a:xfrm>
        </p:grpSpPr>
        <p:sp>
          <p:nvSpPr>
            <p:cNvPr id="70" name="円/楕円 69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74" name="直線コネクタ 73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グループ化 75"/>
          <p:cNvGrpSpPr/>
          <p:nvPr/>
        </p:nvGrpSpPr>
        <p:grpSpPr>
          <a:xfrm>
            <a:off x="1187624" y="4601702"/>
            <a:ext cx="473813" cy="460851"/>
            <a:chOff x="755576" y="2852936"/>
            <a:chExt cx="648072" cy="648072"/>
          </a:xfrm>
        </p:grpSpPr>
        <p:sp>
          <p:nvSpPr>
            <p:cNvPr id="77" name="円/楕円 76"/>
            <p:cNvSpPr/>
            <p:nvPr/>
          </p:nvSpPr>
          <p:spPr>
            <a:xfrm>
              <a:off x="755576" y="2852936"/>
              <a:ext cx="648072" cy="64807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8" name="直線コネクタ 77"/>
            <p:cNvCxnSpPr/>
            <p:nvPr/>
          </p:nvCxnSpPr>
          <p:spPr>
            <a:xfrm>
              <a:off x="899592" y="3068960"/>
              <a:ext cx="144016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V="1">
              <a:off x="1115616" y="3068960"/>
              <a:ext cx="135632" cy="7200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グループ化 31"/>
            <p:cNvGrpSpPr/>
            <p:nvPr/>
          </p:nvGrpSpPr>
          <p:grpSpPr>
            <a:xfrm>
              <a:off x="971600" y="3284984"/>
              <a:ext cx="216024" cy="72008"/>
              <a:chOff x="2267744" y="4005064"/>
              <a:chExt cx="144016" cy="144016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グループ化 152"/>
          <p:cNvGrpSpPr/>
          <p:nvPr/>
        </p:nvGrpSpPr>
        <p:grpSpPr>
          <a:xfrm>
            <a:off x="755576" y="2996952"/>
            <a:ext cx="2664296" cy="576064"/>
            <a:chOff x="827584" y="1628800"/>
            <a:chExt cx="2664296" cy="576064"/>
          </a:xfrm>
        </p:grpSpPr>
        <p:cxnSp>
          <p:nvCxnSpPr>
            <p:cNvPr id="85" name="直線矢印コネクタ 84"/>
            <p:cNvCxnSpPr/>
            <p:nvPr/>
          </p:nvCxnSpPr>
          <p:spPr>
            <a:xfrm rot="5400000">
              <a:off x="783168" y="1673216"/>
              <a:ext cx="542743" cy="4539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爆発 2 85"/>
            <p:cNvSpPr/>
            <p:nvPr/>
          </p:nvSpPr>
          <p:spPr>
            <a:xfrm>
              <a:off x="899592" y="170080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 rot="5400000">
              <a:off x="2223328" y="1673216"/>
              <a:ext cx="542743" cy="4539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爆発 2 98"/>
            <p:cNvSpPr/>
            <p:nvPr/>
          </p:nvSpPr>
          <p:spPr>
            <a:xfrm>
              <a:off x="2339752" y="170080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 rot="16200000" flipH="1">
              <a:off x="1583668" y="1736812"/>
              <a:ext cx="57606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rot="16200000" flipH="1">
              <a:off x="3023828" y="1736812"/>
              <a:ext cx="57606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爆発 2 111"/>
            <p:cNvSpPr/>
            <p:nvPr/>
          </p:nvSpPr>
          <p:spPr>
            <a:xfrm>
              <a:off x="1691680" y="170080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爆発 2 112"/>
            <p:cNvSpPr/>
            <p:nvPr/>
          </p:nvSpPr>
          <p:spPr>
            <a:xfrm>
              <a:off x="3131840" y="170080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827584" y="4005064"/>
            <a:ext cx="2664296" cy="648072"/>
            <a:chOff x="827584" y="1988840"/>
            <a:chExt cx="2664296" cy="648072"/>
          </a:xfrm>
        </p:grpSpPr>
        <p:cxnSp>
          <p:nvCxnSpPr>
            <p:cNvPr id="90" name="直線矢印コネクタ 89"/>
            <p:cNvCxnSpPr/>
            <p:nvPr/>
          </p:nvCxnSpPr>
          <p:spPr>
            <a:xfrm rot="5400000">
              <a:off x="2962752" y="2085920"/>
              <a:ext cx="576064" cy="38190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 rot="5400000">
              <a:off x="1475657" y="2060847"/>
              <a:ext cx="576064" cy="4320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爆発 2 99"/>
            <p:cNvSpPr/>
            <p:nvPr/>
          </p:nvSpPr>
          <p:spPr>
            <a:xfrm>
              <a:off x="1619672" y="206084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1" name="爆発 2 100"/>
            <p:cNvSpPr/>
            <p:nvPr/>
          </p:nvSpPr>
          <p:spPr>
            <a:xfrm>
              <a:off x="3131840" y="206084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9" name="直線矢印コネクタ 108"/>
            <p:cNvCxnSpPr/>
            <p:nvPr/>
          </p:nvCxnSpPr>
          <p:spPr>
            <a:xfrm rot="16200000" flipH="1">
              <a:off x="719572" y="2168860"/>
              <a:ext cx="57606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rot="16200000" flipH="1">
              <a:off x="2231740" y="2096852"/>
              <a:ext cx="57606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爆発 2 113"/>
            <p:cNvSpPr/>
            <p:nvPr/>
          </p:nvSpPr>
          <p:spPr>
            <a:xfrm>
              <a:off x="2339752" y="2060848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5" name="爆発 2 114"/>
            <p:cNvSpPr/>
            <p:nvPr/>
          </p:nvSpPr>
          <p:spPr>
            <a:xfrm>
              <a:off x="827584" y="2132856"/>
              <a:ext cx="360040" cy="3600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32" name="右矢印 131"/>
          <p:cNvSpPr/>
          <p:nvPr/>
        </p:nvSpPr>
        <p:spPr>
          <a:xfrm>
            <a:off x="4524475" y="3593590"/>
            <a:ext cx="6235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8268891" y="3593590"/>
            <a:ext cx="432048" cy="43204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4" name="直線コネクタ 153"/>
          <p:cNvCxnSpPr/>
          <p:nvPr/>
        </p:nvCxnSpPr>
        <p:spPr>
          <a:xfrm rot="16200000" flipH="1">
            <a:off x="2627784" y="3573016"/>
            <a:ext cx="43204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5400000">
            <a:off x="2627784" y="3573016"/>
            <a:ext cx="43204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/>
          <p:cNvSpPr txBox="1"/>
          <p:nvPr/>
        </p:nvSpPr>
        <p:spPr>
          <a:xfrm>
            <a:off x="924075" y="5249774"/>
            <a:ext cx="2770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Strong Coulomb interaction</a:t>
            </a:r>
          </a:p>
          <a:p>
            <a:r>
              <a:rPr lang="en-US" altLang="ja-JP" dirty="0" smtClean="0"/>
              <a:t>Electron can’t move easily</a:t>
            </a:r>
            <a:endParaRPr lang="ja-JP" altLang="en-US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699792" y="6021288"/>
            <a:ext cx="396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c</a:t>
            </a:r>
            <a:r>
              <a:rPr lang="en-US" altLang="ja-JP" b="1" dirty="0" smtClean="0"/>
              <a:t>hange the physical property drastically</a:t>
            </a:r>
            <a:endParaRPr kumimoji="1" lang="ja-JP" altLang="en-US" b="1" dirty="0"/>
          </a:p>
        </p:txBody>
      </p:sp>
      <p:sp>
        <p:nvSpPr>
          <p:cNvPr id="159" name="稲妻 158"/>
          <p:cNvSpPr/>
          <p:nvPr/>
        </p:nvSpPr>
        <p:spPr>
          <a:xfrm>
            <a:off x="3804395" y="2945518"/>
            <a:ext cx="720080" cy="648072"/>
          </a:xfrm>
          <a:prstGeom prst="lightningBol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4380459" y="2441462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Stimulus</a:t>
            </a:r>
          </a:p>
          <a:p>
            <a:r>
              <a:rPr lang="en-US" altLang="ja-JP" sz="1400" b="1" dirty="0" smtClean="0"/>
              <a:t>Hole-doping</a:t>
            </a:r>
            <a:endParaRPr lang="ja-JP" altLang="en-US" sz="1400" b="1" dirty="0"/>
          </a:p>
        </p:txBody>
      </p:sp>
      <p:grpSp>
        <p:nvGrpSpPr>
          <p:cNvPr id="161" name="グループ化 160"/>
          <p:cNvGrpSpPr/>
          <p:nvPr/>
        </p:nvGrpSpPr>
        <p:grpSpPr>
          <a:xfrm>
            <a:off x="5460579" y="3593590"/>
            <a:ext cx="432048" cy="432048"/>
            <a:chOff x="5796136" y="2564904"/>
            <a:chExt cx="360040" cy="360040"/>
          </a:xfrm>
        </p:grpSpPr>
        <p:sp>
          <p:nvSpPr>
            <p:cNvPr id="162" name="円/楕円 161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63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170" name="直線コネクタ 169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168" name="直線コネクタ 167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166" name="直線コネクタ 165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グループ化 171"/>
          <p:cNvGrpSpPr/>
          <p:nvPr/>
        </p:nvGrpSpPr>
        <p:grpSpPr>
          <a:xfrm>
            <a:off x="6180659" y="2513470"/>
            <a:ext cx="432048" cy="432048"/>
            <a:chOff x="5796136" y="2564904"/>
            <a:chExt cx="360040" cy="360040"/>
          </a:xfrm>
        </p:grpSpPr>
        <p:sp>
          <p:nvSpPr>
            <p:cNvPr id="173" name="円/楕円 172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74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181" name="直線コネクタ 180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179" name="直線コネクタ 178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177" name="直線コネクタ 176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グループ化 182"/>
          <p:cNvGrpSpPr/>
          <p:nvPr/>
        </p:nvGrpSpPr>
        <p:grpSpPr>
          <a:xfrm>
            <a:off x="7404795" y="2513470"/>
            <a:ext cx="432048" cy="432048"/>
            <a:chOff x="5796136" y="2564904"/>
            <a:chExt cx="360040" cy="360040"/>
          </a:xfrm>
        </p:grpSpPr>
        <p:sp>
          <p:nvSpPr>
            <p:cNvPr id="184" name="円/楕円 183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85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192" name="直線コネクタ 191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190" name="直線コネクタ 189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188" name="直線コネクタ 187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" name="グループ化 193"/>
          <p:cNvGrpSpPr/>
          <p:nvPr/>
        </p:nvGrpSpPr>
        <p:grpSpPr>
          <a:xfrm>
            <a:off x="6756723" y="3593590"/>
            <a:ext cx="432048" cy="432048"/>
            <a:chOff x="5796136" y="2564904"/>
            <a:chExt cx="360040" cy="360040"/>
          </a:xfrm>
        </p:grpSpPr>
        <p:sp>
          <p:nvSpPr>
            <p:cNvPr id="195" name="円/楕円 194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96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203" name="直線コネクタ 202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201" name="直線コネクタ 200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199" name="直線コネクタ 198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" name="グループ化 204"/>
          <p:cNvGrpSpPr/>
          <p:nvPr/>
        </p:nvGrpSpPr>
        <p:grpSpPr>
          <a:xfrm>
            <a:off x="7404795" y="4601702"/>
            <a:ext cx="432048" cy="432048"/>
            <a:chOff x="5796136" y="2564904"/>
            <a:chExt cx="360040" cy="360040"/>
          </a:xfrm>
        </p:grpSpPr>
        <p:sp>
          <p:nvSpPr>
            <p:cNvPr id="206" name="円/楕円 205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07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214" name="直線コネクタ 213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212" name="直線コネクタ 211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210" name="直線コネクタ 209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グループ化 215"/>
          <p:cNvGrpSpPr/>
          <p:nvPr/>
        </p:nvGrpSpPr>
        <p:grpSpPr>
          <a:xfrm>
            <a:off x="6180659" y="4601702"/>
            <a:ext cx="432048" cy="432048"/>
            <a:chOff x="5796136" y="2564904"/>
            <a:chExt cx="360040" cy="360040"/>
          </a:xfrm>
        </p:grpSpPr>
        <p:sp>
          <p:nvSpPr>
            <p:cNvPr id="217" name="円/楕円 216"/>
            <p:cNvSpPr/>
            <p:nvPr/>
          </p:nvSpPr>
          <p:spPr>
            <a:xfrm>
              <a:off x="5796136" y="2564904"/>
              <a:ext cx="360040" cy="3600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18" name="グループ化 31"/>
            <p:cNvGrpSpPr/>
            <p:nvPr/>
          </p:nvGrpSpPr>
          <p:grpSpPr>
            <a:xfrm>
              <a:off x="5868144" y="2636912"/>
              <a:ext cx="72008" cy="72008"/>
              <a:chOff x="2267744" y="4005064"/>
              <a:chExt cx="144016" cy="144016"/>
            </a:xfrm>
          </p:grpSpPr>
          <p:cxnSp>
            <p:nvCxnSpPr>
              <p:cNvPr id="225" name="直線コネクタ 224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グループ化 31"/>
            <p:cNvGrpSpPr/>
            <p:nvPr/>
          </p:nvGrpSpPr>
          <p:grpSpPr>
            <a:xfrm>
              <a:off x="6012160" y="2636912"/>
              <a:ext cx="72008" cy="72008"/>
              <a:chOff x="2267744" y="4005064"/>
              <a:chExt cx="144016" cy="144016"/>
            </a:xfrm>
          </p:grpSpPr>
          <p:cxnSp>
            <p:nvCxnSpPr>
              <p:cNvPr id="223" name="直線コネクタ 222"/>
              <p:cNvCxnSpPr/>
              <p:nvPr/>
            </p:nvCxnSpPr>
            <p:spPr>
              <a:xfrm rot="16200000" flipH="1">
                <a:off x="2303748" y="4041068"/>
                <a:ext cx="144016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/>
              <p:cNvCxnSpPr/>
              <p:nvPr/>
            </p:nvCxnSpPr>
            <p:spPr>
              <a:xfrm rot="5400000" flipH="1" flipV="1">
                <a:off x="2227548" y="4045260"/>
                <a:ext cx="144016" cy="636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グループ化 149"/>
            <p:cNvGrpSpPr/>
            <p:nvPr/>
          </p:nvGrpSpPr>
          <p:grpSpPr>
            <a:xfrm>
              <a:off x="5868144" y="2780928"/>
              <a:ext cx="216024" cy="72008"/>
              <a:chOff x="3635896" y="2204864"/>
              <a:chExt cx="576064" cy="504056"/>
            </a:xfrm>
          </p:grpSpPr>
          <p:cxnSp>
            <p:nvCxnSpPr>
              <p:cNvPr id="221" name="直線コネクタ 220"/>
              <p:cNvCxnSpPr/>
              <p:nvPr/>
            </p:nvCxnSpPr>
            <p:spPr>
              <a:xfrm rot="16200000" flipH="1">
                <a:off x="3527884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 rot="5400000" flipH="1" flipV="1">
                <a:off x="3815916" y="2312876"/>
                <a:ext cx="504056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2" name="直線矢印コネクタ 231"/>
          <p:cNvCxnSpPr/>
          <p:nvPr/>
        </p:nvCxnSpPr>
        <p:spPr>
          <a:xfrm>
            <a:off x="2483768" y="3789040"/>
            <a:ext cx="7920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矢印コネクタ 233"/>
          <p:cNvCxnSpPr/>
          <p:nvPr/>
        </p:nvCxnSpPr>
        <p:spPr>
          <a:xfrm>
            <a:off x="7308304" y="3789040"/>
            <a:ext cx="7920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/>
          <p:cNvSpPr txBox="1"/>
          <p:nvPr/>
        </p:nvSpPr>
        <p:spPr>
          <a:xfrm>
            <a:off x="5509280" y="5249774"/>
            <a:ext cx="324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Decrease of coulomb interaction</a:t>
            </a:r>
          </a:p>
          <a:p>
            <a:pPr algn="ctr"/>
            <a:r>
              <a:rPr lang="en-US" altLang="ja-JP" dirty="0" smtClean="0"/>
              <a:t>Electron can move more easily</a:t>
            </a:r>
          </a:p>
        </p:txBody>
      </p:sp>
      <p:sp>
        <p:nvSpPr>
          <p:cNvPr id="227" name="円/楕円 226"/>
          <p:cNvSpPr/>
          <p:nvPr/>
        </p:nvSpPr>
        <p:spPr>
          <a:xfrm>
            <a:off x="7452320" y="3573016"/>
            <a:ext cx="432048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755576" y="112474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3d</a:t>
            </a: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827584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π</a:t>
            </a:r>
            <a:endParaRPr kumimoji="1" lang="ja-JP" altLang="en-US" dirty="0"/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1187624" y="1196752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orbital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32" grpId="0" animBg="1"/>
      <p:bldP spid="63" grpId="0" animBg="1"/>
      <p:bldP spid="157" grpId="0"/>
      <p:bldP spid="158" grpId="0"/>
      <p:bldP spid="159" grpId="0" animBg="1"/>
      <p:bldP spid="160" grpId="0"/>
      <p:bldP spid="242" grpId="0"/>
      <p:bldP spid="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What is domain?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242" name="Picture 2" descr="http://upload.wikimedia.org/wikipedia/commons/thumb/0/0e/Milk_glass.jpg/220px-Milk_g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1348230" cy="1795597"/>
          </a:xfrm>
          <a:prstGeom prst="rect">
            <a:avLst/>
          </a:prstGeom>
          <a:noFill/>
        </p:spPr>
      </p:pic>
      <p:grpSp>
        <p:nvGrpSpPr>
          <p:cNvPr id="404" name="グループ化 403"/>
          <p:cNvGrpSpPr/>
          <p:nvPr/>
        </p:nvGrpSpPr>
        <p:grpSpPr>
          <a:xfrm>
            <a:off x="1043608" y="1052736"/>
            <a:ext cx="3098462" cy="1728193"/>
            <a:chOff x="1043608" y="980727"/>
            <a:chExt cx="3098462" cy="1728193"/>
          </a:xfrm>
        </p:grpSpPr>
        <p:sp>
          <p:nvSpPr>
            <p:cNvPr id="402" name="正方形/長方形 401"/>
            <p:cNvSpPr/>
            <p:nvPr/>
          </p:nvSpPr>
          <p:spPr>
            <a:xfrm>
              <a:off x="1043608" y="1639878"/>
              <a:ext cx="187433" cy="1994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5" name="直線コネクタ 404"/>
            <p:cNvCxnSpPr/>
            <p:nvPr/>
          </p:nvCxnSpPr>
          <p:spPr>
            <a:xfrm flipV="1">
              <a:off x="1231041" y="980728"/>
              <a:ext cx="1036703" cy="65915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>
              <a:off x="1231041" y="1839285"/>
              <a:ext cx="1036703" cy="86963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正方形/長方形 436"/>
            <p:cNvSpPr/>
            <p:nvPr/>
          </p:nvSpPr>
          <p:spPr>
            <a:xfrm>
              <a:off x="2267744" y="980728"/>
              <a:ext cx="1874326" cy="1728192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テキスト ボックス 437"/>
            <p:cNvSpPr txBox="1"/>
            <p:nvPr/>
          </p:nvSpPr>
          <p:spPr>
            <a:xfrm>
              <a:off x="2267744" y="980727"/>
              <a:ext cx="616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water</a:t>
              </a:r>
              <a:endParaRPr kumimoji="1" lang="ja-JP" altLang="en-US" sz="1400" b="1" dirty="0"/>
            </a:p>
          </p:txBody>
        </p:sp>
        <p:sp>
          <p:nvSpPr>
            <p:cNvPr id="439" name="円/楕円 438"/>
            <p:cNvSpPr/>
            <p:nvPr/>
          </p:nvSpPr>
          <p:spPr>
            <a:xfrm>
              <a:off x="2627784" y="126876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0" name="円/楕円 439"/>
            <p:cNvSpPr/>
            <p:nvPr/>
          </p:nvSpPr>
          <p:spPr>
            <a:xfrm>
              <a:off x="3419872" y="1124744"/>
              <a:ext cx="499820" cy="531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円/楕円 440"/>
            <p:cNvSpPr/>
            <p:nvPr/>
          </p:nvSpPr>
          <p:spPr>
            <a:xfrm>
              <a:off x="2555776" y="2060848"/>
              <a:ext cx="499820" cy="531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円/楕円 441"/>
            <p:cNvSpPr/>
            <p:nvPr/>
          </p:nvSpPr>
          <p:spPr>
            <a:xfrm>
              <a:off x="3203848" y="1700808"/>
              <a:ext cx="499820" cy="531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テキスト ボックス 444"/>
            <p:cNvSpPr txBox="1"/>
            <p:nvPr/>
          </p:nvSpPr>
          <p:spPr>
            <a:xfrm>
              <a:off x="2771800" y="1412775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oil</a:t>
              </a:r>
              <a:endParaRPr kumimoji="1" lang="ja-JP" altLang="en-US" sz="1400" b="1" dirty="0"/>
            </a:p>
          </p:txBody>
        </p:sp>
      </p:grpSp>
      <p:sp>
        <p:nvSpPr>
          <p:cNvPr id="407" name="テキスト ボックス 406"/>
          <p:cNvSpPr txBox="1"/>
          <p:nvPr/>
        </p:nvSpPr>
        <p:spPr>
          <a:xfrm>
            <a:off x="4644008" y="1124744"/>
            <a:ext cx="413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Apparently they are ‘milk’,</a:t>
            </a:r>
          </a:p>
          <a:p>
            <a:r>
              <a:rPr lang="en-US" altLang="ja-JP" dirty="0" smtClean="0"/>
              <a:t>oil  is mixed in the water from </a:t>
            </a:r>
            <a:r>
              <a:rPr lang="en-US" altLang="ja-JP" dirty="0" smtClean="0">
                <a:solidFill>
                  <a:srgbClr val="FF0000"/>
                </a:solidFill>
              </a:rPr>
              <a:t>micro-scale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  <p:sp>
        <p:nvSpPr>
          <p:cNvPr id="408" name="円/楕円 407"/>
          <p:cNvSpPr/>
          <p:nvPr/>
        </p:nvSpPr>
        <p:spPr>
          <a:xfrm>
            <a:off x="4716016" y="1412776"/>
            <a:ext cx="288032" cy="3600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下矢印 408"/>
          <p:cNvSpPr/>
          <p:nvPr/>
        </p:nvSpPr>
        <p:spPr>
          <a:xfrm>
            <a:off x="4716016" y="19168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テキスト ボックス 409"/>
          <p:cNvSpPr txBox="1"/>
          <p:nvPr/>
        </p:nvSpPr>
        <p:spPr>
          <a:xfrm>
            <a:off x="4499992" y="234888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domain</a:t>
            </a:r>
            <a:endParaRPr kumimoji="1" lang="ja-JP" altLang="en-US" dirty="0"/>
          </a:p>
        </p:txBody>
      </p:sp>
      <p:grpSp>
        <p:nvGrpSpPr>
          <p:cNvPr id="426" name="グループ化 425"/>
          <p:cNvGrpSpPr/>
          <p:nvPr/>
        </p:nvGrpSpPr>
        <p:grpSpPr>
          <a:xfrm>
            <a:off x="2915816" y="3861048"/>
            <a:ext cx="2016224" cy="1728192"/>
            <a:chOff x="2915816" y="4005064"/>
            <a:chExt cx="2016224" cy="1728192"/>
          </a:xfrm>
        </p:grpSpPr>
        <p:sp>
          <p:nvSpPr>
            <p:cNvPr id="450" name="正方形/長方形 449"/>
            <p:cNvSpPr/>
            <p:nvPr/>
          </p:nvSpPr>
          <p:spPr>
            <a:xfrm>
              <a:off x="2915816" y="4005064"/>
              <a:ext cx="2016224" cy="17281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テキスト ボックス 415"/>
            <p:cNvSpPr txBox="1"/>
            <p:nvPr/>
          </p:nvSpPr>
          <p:spPr>
            <a:xfrm>
              <a:off x="2987824" y="4077072"/>
              <a:ext cx="612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metal</a:t>
              </a:r>
              <a:endParaRPr kumimoji="1" lang="ja-JP" altLang="en-US" sz="1400" b="1" dirty="0"/>
            </a:p>
          </p:txBody>
        </p:sp>
      </p:grpSp>
      <p:grpSp>
        <p:nvGrpSpPr>
          <p:cNvPr id="425" name="グループ化 424"/>
          <p:cNvGrpSpPr/>
          <p:nvPr/>
        </p:nvGrpSpPr>
        <p:grpSpPr>
          <a:xfrm>
            <a:off x="3923928" y="3284984"/>
            <a:ext cx="5040560" cy="2664296"/>
            <a:chOff x="3923928" y="3429000"/>
            <a:chExt cx="5040560" cy="2664296"/>
          </a:xfrm>
        </p:grpSpPr>
        <p:sp>
          <p:nvSpPr>
            <p:cNvPr id="37" name="正方形/長方形 36"/>
            <p:cNvSpPr/>
            <p:nvPr/>
          </p:nvSpPr>
          <p:spPr>
            <a:xfrm>
              <a:off x="5796136" y="3429000"/>
              <a:ext cx="3168352" cy="26642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156176" y="4005064"/>
              <a:ext cx="792088" cy="493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7092280" y="4725144"/>
              <a:ext cx="422447" cy="296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7524328" y="3717032"/>
              <a:ext cx="1017713" cy="7120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300192" y="5157192"/>
              <a:ext cx="369641" cy="3453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884368" y="5085184"/>
              <a:ext cx="580865" cy="74008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3923928" y="4797152"/>
              <a:ext cx="288032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7" name="直線コネクタ 506"/>
            <p:cNvCxnSpPr/>
            <p:nvPr/>
          </p:nvCxnSpPr>
          <p:spPr>
            <a:xfrm flipV="1">
              <a:off x="4211960" y="3429000"/>
              <a:ext cx="1584176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線コネクタ 508"/>
            <p:cNvCxnSpPr/>
            <p:nvPr/>
          </p:nvCxnSpPr>
          <p:spPr>
            <a:xfrm>
              <a:off x="4211960" y="5085184"/>
              <a:ext cx="1584176" cy="100811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テキスト ボックス 510"/>
            <p:cNvSpPr txBox="1"/>
            <p:nvPr/>
          </p:nvSpPr>
          <p:spPr>
            <a:xfrm>
              <a:off x="7668344" y="3933056"/>
              <a:ext cx="849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Insulator</a:t>
              </a:r>
              <a:endParaRPr kumimoji="1" lang="ja-JP" altLang="en-US" sz="1400" b="1" dirty="0"/>
            </a:p>
          </p:txBody>
        </p:sp>
      </p:grpSp>
      <p:sp>
        <p:nvSpPr>
          <p:cNvPr id="424" name="テキスト ボックス 423"/>
          <p:cNvSpPr txBox="1"/>
          <p:nvPr/>
        </p:nvSpPr>
        <p:spPr>
          <a:xfrm>
            <a:off x="395536" y="3573016"/>
            <a:ext cx="181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this system,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‘domain’ is mixed</a:t>
            </a:r>
          </a:p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rom micro scale.</a:t>
            </a:r>
          </a:p>
        </p:txBody>
      </p:sp>
      <p:sp>
        <p:nvSpPr>
          <p:cNvPr id="427" name="下矢印 426"/>
          <p:cNvSpPr/>
          <p:nvPr/>
        </p:nvSpPr>
        <p:spPr>
          <a:xfrm>
            <a:off x="1043608" y="4653136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179512" y="5085184"/>
            <a:ext cx="272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maybe caused by </a:t>
            </a:r>
          </a:p>
          <a:p>
            <a:r>
              <a:rPr lang="en-US" altLang="ja-JP" dirty="0" smtClean="0"/>
              <a:t>‘</a:t>
            </a:r>
            <a:r>
              <a:rPr lang="en-US" altLang="ja-JP" dirty="0" err="1" smtClean="0"/>
              <a:t>ununiformity</a:t>
            </a:r>
            <a:r>
              <a:rPr lang="en-US" altLang="ja-JP" dirty="0" smtClean="0"/>
              <a:t> of electrons’.</a:t>
            </a:r>
            <a:endParaRPr kumimoji="1" lang="en-US" altLang="ja-JP" dirty="0" smtClean="0"/>
          </a:p>
        </p:txBody>
      </p:sp>
      <p:grpSp>
        <p:nvGrpSpPr>
          <p:cNvPr id="429" name="グループ化 428"/>
          <p:cNvGrpSpPr/>
          <p:nvPr/>
        </p:nvGrpSpPr>
        <p:grpSpPr>
          <a:xfrm>
            <a:off x="6012160" y="3356992"/>
            <a:ext cx="2780757" cy="2403505"/>
            <a:chOff x="6012160" y="3501008"/>
            <a:chExt cx="2780757" cy="2403505"/>
          </a:xfrm>
        </p:grpSpPr>
        <p:grpSp>
          <p:nvGrpSpPr>
            <p:cNvPr id="419" name="グループ化 418"/>
            <p:cNvGrpSpPr/>
            <p:nvPr/>
          </p:nvGrpSpPr>
          <p:grpSpPr>
            <a:xfrm>
              <a:off x="6228184" y="4005064"/>
              <a:ext cx="615716" cy="429952"/>
              <a:chOff x="6218583" y="4119743"/>
              <a:chExt cx="615716" cy="429952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6218583" y="4169082"/>
                <a:ext cx="193269" cy="183258"/>
                <a:chOff x="5292080" y="2636912"/>
                <a:chExt cx="263549" cy="267458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8" name="直線コネクタ 17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グループ化 22"/>
              <p:cNvGrpSpPr/>
              <p:nvPr/>
            </p:nvGrpSpPr>
            <p:grpSpPr>
              <a:xfrm>
                <a:off x="6429806" y="4119743"/>
                <a:ext cx="193269" cy="183258"/>
                <a:chOff x="5292080" y="2636912"/>
                <a:chExt cx="263549" cy="267458"/>
              </a:xfrm>
            </p:grpSpPr>
            <p:sp>
              <p:nvSpPr>
                <p:cNvPr id="24" name="円/楕円 23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28" name="直線コネクタ 27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グループ化 29"/>
              <p:cNvGrpSpPr/>
              <p:nvPr/>
            </p:nvGrpSpPr>
            <p:grpSpPr>
              <a:xfrm>
                <a:off x="6218583" y="4366437"/>
                <a:ext cx="193269" cy="183258"/>
                <a:chOff x="5292080" y="2636912"/>
                <a:chExt cx="263549" cy="267458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35" name="直線コネクタ 34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" name="グループ化 37"/>
              <p:cNvGrpSpPr/>
              <p:nvPr/>
            </p:nvGrpSpPr>
            <p:grpSpPr>
              <a:xfrm>
                <a:off x="6641030" y="4169082"/>
                <a:ext cx="193269" cy="183258"/>
                <a:chOff x="5292080" y="2636912"/>
                <a:chExt cx="263549" cy="267458"/>
              </a:xfrm>
            </p:grpSpPr>
            <p:sp>
              <p:nvSpPr>
                <p:cNvPr id="45" name="円/楕円 44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49" name="直線コネクタ 48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" name="グループ化 50"/>
              <p:cNvGrpSpPr/>
              <p:nvPr/>
            </p:nvGrpSpPr>
            <p:grpSpPr>
              <a:xfrm>
                <a:off x="6429806" y="4317099"/>
                <a:ext cx="193269" cy="183258"/>
                <a:chOff x="5292080" y="2636912"/>
                <a:chExt cx="263549" cy="267458"/>
              </a:xfrm>
            </p:grpSpPr>
            <p:sp>
              <p:nvSpPr>
                <p:cNvPr id="52" name="円/楕円 51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56" name="直線コネクタ 55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6641030" y="4366437"/>
                <a:ext cx="193269" cy="183258"/>
                <a:chOff x="5292080" y="2636912"/>
                <a:chExt cx="263549" cy="267458"/>
              </a:xfrm>
            </p:grpSpPr>
            <p:sp>
              <p:nvSpPr>
                <p:cNvPr id="59" name="円/楕円 58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63" name="直線コネクタ 62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63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21" name="グループ化 420"/>
            <p:cNvGrpSpPr/>
            <p:nvPr/>
          </p:nvGrpSpPr>
          <p:grpSpPr>
            <a:xfrm>
              <a:off x="7092280" y="4797152"/>
              <a:ext cx="404492" cy="183258"/>
              <a:chOff x="7010671" y="4859826"/>
              <a:chExt cx="404492" cy="183258"/>
            </a:xfrm>
          </p:grpSpPr>
          <p:grpSp>
            <p:nvGrpSpPr>
              <p:cNvPr id="93" name="グループ化 92"/>
              <p:cNvGrpSpPr/>
              <p:nvPr/>
            </p:nvGrpSpPr>
            <p:grpSpPr>
              <a:xfrm>
                <a:off x="7221894" y="4859826"/>
                <a:ext cx="193269" cy="183258"/>
                <a:chOff x="5292080" y="2636912"/>
                <a:chExt cx="263549" cy="267458"/>
              </a:xfrm>
            </p:grpSpPr>
            <p:sp>
              <p:nvSpPr>
                <p:cNvPr id="94" name="円/楕円 93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95" name="直線コネクタ 94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98" name="直線コネクタ 97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" name="グループ化 99"/>
              <p:cNvGrpSpPr/>
              <p:nvPr/>
            </p:nvGrpSpPr>
            <p:grpSpPr>
              <a:xfrm>
                <a:off x="7010671" y="4859826"/>
                <a:ext cx="193269" cy="183258"/>
                <a:chOff x="5292080" y="2636912"/>
                <a:chExt cx="263549" cy="267458"/>
              </a:xfrm>
            </p:grpSpPr>
            <p:sp>
              <p:nvSpPr>
                <p:cNvPr id="101" name="円/楕円 100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05" name="直線コネクタ 104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20" name="グループ化 419"/>
            <p:cNvGrpSpPr/>
            <p:nvPr/>
          </p:nvGrpSpPr>
          <p:grpSpPr>
            <a:xfrm>
              <a:off x="6300192" y="5229200"/>
              <a:ext cx="351687" cy="183258"/>
              <a:chOff x="6165777" y="5303875"/>
              <a:chExt cx="351687" cy="183258"/>
            </a:xfrm>
          </p:grpSpPr>
          <p:grpSp>
            <p:nvGrpSpPr>
              <p:cNvPr id="121" name="グループ化 120"/>
              <p:cNvGrpSpPr/>
              <p:nvPr/>
            </p:nvGrpSpPr>
            <p:grpSpPr>
              <a:xfrm>
                <a:off x="6324195" y="5303875"/>
                <a:ext cx="193269" cy="183258"/>
                <a:chOff x="5292080" y="2636912"/>
                <a:chExt cx="263549" cy="267458"/>
              </a:xfrm>
            </p:grpSpPr>
            <p:sp>
              <p:nvSpPr>
                <p:cNvPr id="122" name="円/楕円 121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26" name="直線コネクタ 125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8" name="グループ化 127"/>
              <p:cNvGrpSpPr/>
              <p:nvPr/>
            </p:nvGrpSpPr>
            <p:grpSpPr>
              <a:xfrm>
                <a:off x="6165777" y="5303875"/>
                <a:ext cx="193269" cy="183258"/>
                <a:chOff x="5292080" y="2636912"/>
                <a:chExt cx="263549" cy="267458"/>
              </a:xfrm>
            </p:grpSpPr>
            <p:sp>
              <p:nvSpPr>
                <p:cNvPr id="129" name="円/楕円 128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2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33" name="直線コネクタ 132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33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22" name="グループ化 421"/>
            <p:cNvGrpSpPr/>
            <p:nvPr/>
          </p:nvGrpSpPr>
          <p:grpSpPr>
            <a:xfrm>
              <a:off x="7884368" y="5085184"/>
              <a:ext cx="562910" cy="725985"/>
              <a:chOff x="7961177" y="5106520"/>
              <a:chExt cx="562910" cy="725985"/>
            </a:xfrm>
          </p:grpSpPr>
          <p:grpSp>
            <p:nvGrpSpPr>
              <p:cNvPr id="65" name="グループ化 64"/>
              <p:cNvGrpSpPr/>
              <p:nvPr/>
            </p:nvGrpSpPr>
            <p:grpSpPr>
              <a:xfrm>
                <a:off x="8119594" y="5353214"/>
                <a:ext cx="193269" cy="183258"/>
                <a:chOff x="5292080" y="2636912"/>
                <a:chExt cx="263549" cy="267458"/>
              </a:xfrm>
            </p:grpSpPr>
            <p:sp>
              <p:nvSpPr>
                <p:cNvPr id="66" name="円/楕円 65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70" name="直線コネクタ 69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2" name="グループ化 71"/>
              <p:cNvGrpSpPr/>
              <p:nvPr/>
            </p:nvGrpSpPr>
            <p:grpSpPr>
              <a:xfrm>
                <a:off x="8278012" y="5254536"/>
                <a:ext cx="193269" cy="183258"/>
                <a:chOff x="5292080" y="2636912"/>
                <a:chExt cx="263549" cy="267458"/>
              </a:xfrm>
            </p:grpSpPr>
            <p:sp>
              <p:nvSpPr>
                <p:cNvPr id="73" name="円/楕円 72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77" name="直線コネクタ 76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" name="グループ化 78"/>
              <p:cNvGrpSpPr/>
              <p:nvPr/>
            </p:nvGrpSpPr>
            <p:grpSpPr>
              <a:xfrm>
                <a:off x="8013982" y="5205197"/>
                <a:ext cx="193269" cy="183258"/>
                <a:chOff x="5292080" y="2636912"/>
                <a:chExt cx="263549" cy="267458"/>
              </a:xfrm>
            </p:grpSpPr>
            <p:sp>
              <p:nvSpPr>
                <p:cNvPr id="80" name="円/楕円 79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84" name="直線コネクタ 83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グループ化 85"/>
              <p:cNvGrpSpPr/>
              <p:nvPr/>
            </p:nvGrpSpPr>
            <p:grpSpPr>
              <a:xfrm>
                <a:off x="8172400" y="5106520"/>
                <a:ext cx="193269" cy="183258"/>
                <a:chOff x="5292080" y="2636912"/>
                <a:chExt cx="263549" cy="267458"/>
              </a:xfrm>
            </p:grpSpPr>
            <p:sp>
              <p:nvSpPr>
                <p:cNvPr id="87" name="円/楕円 86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91" name="直線コネクタ 90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5" name="グループ化 134"/>
              <p:cNvGrpSpPr/>
              <p:nvPr/>
            </p:nvGrpSpPr>
            <p:grpSpPr>
              <a:xfrm>
                <a:off x="8225206" y="5649247"/>
                <a:ext cx="193269" cy="183258"/>
                <a:chOff x="5292080" y="2636912"/>
                <a:chExt cx="263549" cy="267458"/>
              </a:xfrm>
            </p:grpSpPr>
            <p:sp>
              <p:nvSpPr>
                <p:cNvPr id="136" name="円/楕円 135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9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40" name="直線コネクタ 139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2" name="グループ化 141"/>
              <p:cNvGrpSpPr/>
              <p:nvPr/>
            </p:nvGrpSpPr>
            <p:grpSpPr>
              <a:xfrm>
                <a:off x="8225206" y="5501230"/>
                <a:ext cx="193269" cy="183258"/>
                <a:chOff x="5292080" y="2636912"/>
                <a:chExt cx="263549" cy="267458"/>
              </a:xfrm>
            </p:grpSpPr>
            <p:sp>
              <p:nvSpPr>
                <p:cNvPr id="143" name="円/楕円 142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6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47" name="直線コネクタ 146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グループ化 148"/>
              <p:cNvGrpSpPr/>
              <p:nvPr/>
            </p:nvGrpSpPr>
            <p:grpSpPr>
              <a:xfrm>
                <a:off x="8066788" y="5599908"/>
                <a:ext cx="193269" cy="183258"/>
                <a:chOff x="5292080" y="2636912"/>
                <a:chExt cx="263549" cy="267458"/>
              </a:xfrm>
            </p:grpSpPr>
            <p:sp>
              <p:nvSpPr>
                <p:cNvPr id="150" name="円/楕円 149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54" name="直線コネクタ 153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グループ化 155"/>
              <p:cNvGrpSpPr/>
              <p:nvPr/>
            </p:nvGrpSpPr>
            <p:grpSpPr>
              <a:xfrm>
                <a:off x="7961177" y="5451891"/>
                <a:ext cx="193269" cy="183258"/>
                <a:chOff x="5292080" y="2636912"/>
                <a:chExt cx="263549" cy="267458"/>
              </a:xfrm>
            </p:grpSpPr>
            <p:sp>
              <p:nvSpPr>
                <p:cNvPr id="157" name="円/楕円 156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0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61" name="直線コネクタ 160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線コネクタ 161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3" name="グループ化 162"/>
              <p:cNvGrpSpPr/>
              <p:nvPr/>
            </p:nvGrpSpPr>
            <p:grpSpPr>
              <a:xfrm>
                <a:off x="8330818" y="5402553"/>
                <a:ext cx="193269" cy="183258"/>
                <a:chOff x="5292080" y="2636912"/>
                <a:chExt cx="263549" cy="267458"/>
              </a:xfrm>
            </p:grpSpPr>
            <p:sp>
              <p:nvSpPr>
                <p:cNvPr id="164" name="円/楕円 163"/>
                <p:cNvSpPr/>
                <p:nvPr/>
              </p:nvSpPr>
              <p:spPr>
                <a:xfrm>
                  <a:off x="5292080" y="2636912"/>
                  <a:ext cx="263549" cy="26745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5350646" y="2726065"/>
                  <a:ext cx="58566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 flipV="1">
                  <a:off x="5438496" y="2726065"/>
                  <a:ext cx="55157" cy="297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7" name="グループ化 31"/>
                <p:cNvGrpSpPr/>
                <p:nvPr/>
              </p:nvGrpSpPr>
              <p:grpSpPr>
                <a:xfrm>
                  <a:off x="5379930" y="2815217"/>
                  <a:ext cx="87850" cy="29718"/>
                  <a:chOff x="2267744" y="4005064"/>
                  <a:chExt cx="144016" cy="144016"/>
                </a:xfrm>
              </p:grpSpPr>
              <p:cxnSp>
                <p:nvCxnSpPr>
                  <p:cNvPr id="168" name="直線コネクタ 167"/>
                  <p:cNvCxnSpPr/>
                  <p:nvPr/>
                </p:nvCxnSpPr>
                <p:spPr>
                  <a:xfrm rot="16200000" flipH="1">
                    <a:off x="2303748" y="4041068"/>
                    <a:ext cx="144016" cy="7200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コネクタ 168"/>
                  <p:cNvCxnSpPr/>
                  <p:nvPr/>
                </p:nvCxnSpPr>
                <p:spPr>
                  <a:xfrm rot="5400000" flipH="1" flipV="1">
                    <a:off x="2227548" y="4045260"/>
                    <a:ext cx="144016" cy="6362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6" name="グループ化 285"/>
            <p:cNvGrpSpPr/>
            <p:nvPr/>
          </p:nvGrpSpPr>
          <p:grpSpPr>
            <a:xfrm>
              <a:off x="6012160" y="3550347"/>
              <a:ext cx="246075" cy="232597"/>
              <a:chOff x="5940152" y="2492896"/>
              <a:chExt cx="335557" cy="339466"/>
            </a:xfrm>
          </p:grpSpPr>
          <p:sp>
            <p:nvSpPr>
              <p:cNvPr id="276" name="円/楕円 275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77" name="グループ化 31"/>
              <p:cNvGrpSpPr/>
              <p:nvPr/>
            </p:nvGrpSpPr>
            <p:grpSpPr>
              <a:xfrm>
                <a:off x="6007263" y="2560789"/>
                <a:ext cx="67111" cy="67893"/>
                <a:chOff x="2267744" y="4005064"/>
                <a:chExt cx="144016" cy="144016"/>
              </a:xfrm>
            </p:grpSpPr>
            <p:cxnSp>
              <p:nvCxnSpPr>
                <p:cNvPr id="284" name="直線コネクタ 283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コネクタ 284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グループ化 31"/>
              <p:cNvGrpSpPr/>
              <p:nvPr/>
            </p:nvGrpSpPr>
            <p:grpSpPr>
              <a:xfrm>
                <a:off x="6141486" y="2560789"/>
                <a:ext cx="67111" cy="67893"/>
                <a:chOff x="2267744" y="4005064"/>
                <a:chExt cx="144016" cy="144016"/>
              </a:xfrm>
            </p:grpSpPr>
            <p:cxnSp>
              <p:nvCxnSpPr>
                <p:cNvPr id="282" name="直線コネクタ 281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280" name="直線コネクタ 279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コネクタ 280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8" name="グループ化 297"/>
            <p:cNvGrpSpPr/>
            <p:nvPr/>
          </p:nvGrpSpPr>
          <p:grpSpPr>
            <a:xfrm>
              <a:off x="6804248" y="3698364"/>
              <a:ext cx="246075" cy="232597"/>
              <a:chOff x="5940152" y="2492896"/>
              <a:chExt cx="335557" cy="339466"/>
            </a:xfrm>
          </p:grpSpPr>
          <p:sp>
            <p:nvSpPr>
              <p:cNvPr id="299" name="円/楕円 298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00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07" name="直線コネクタ 306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コネクタ 307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05" name="直線コネクタ 304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コネクタ 305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03" name="直線コネクタ 302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コネクタ 303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9" name="グループ化 308"/>
            <p:cNvGrpSpPr/>
            <p:nvPr/>
          </p:nvGrpSpPr>
          <p:grpSpPr>
            <a:xfrm>
              <a:off x="8071589" y="4586462"/>
              <a:ext cx="246075" cy="232597"/>
              <a:chOff x="5940152" y="2492896"/>
              <a:chExt cx="335557" cy="339466"/>
            </a:xfrm>
          </p:grpSpPr>
          <p:sp>
            <p:nvSpPr>
              <p:cNvPr id="310" name="円/楕円 309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11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18" name="直線コネクタ 317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16" name="直線コネクタ 315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線コネクタ 316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14" name="直線コネクタ 313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線コネクタ 314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0" name="グループ化 319"/>
            <p:cNvGrpSpPr/>
            <p:nvPr/>
          </p:nvGrpSpPr>
          <p:grpSpPr>
            <a:xfrm>
              <a:off x="7068278" y="4339768"/>
              <a:ext cx="246075" cy="232597"/>
              <a:chOff x="5940152" y="2492896"/>
              <a:chExt cx="335557" cy="339466"/>
            </a:xfrm>
          </p:grpSpPr>
          <p:sp>
            <p:nvSpPr>
              <p:cNvPr id="321" name="円/楕円 320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22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29" name="直線コネクタ 328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直線コネクタ 329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27" name="直線コネクタ 326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4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25" name="直線コネクタ 324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直線コネクタ 325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1" name="グループ化 330"/>
            <p:cNvGrpSpPr/>
            <p:nvPr/>
          </p:nvGrpSpPr>
          <p:grpSpPr>
            <a:xfrm>
              <a:off x="6540219" y="4577128"/>
              <a:ext cx="246075" cy="232597"/>
              <a:chOff x="5940152" y="2492896"/>
              <a:chExt cx="335557" cy="339466"/>
            </a:xfrm>
          </p:grpSpPr>
          <p:sp>
            <p:nvSpPr>
              <p:cNvPr id="332" name="円/楕円 331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33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40" name="直線コネクタ 339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38" name="直線コネクタ 337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線コネクタ 338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36" name="直線コネクタ 335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線コネクタ 336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2" name="グループ化 341"/>
            <p:cNvGrpSpPr/>
            <p:nvPr/>
          </p:nvGrpSpPr>
          <p:grpSpPr>
            <a:xfrm>
              <a:off x="6751442" y="5277206"/>
              <a:ext cx="246075" cy="232597"/>
              <a:chOff x="5940152" y="2492896"/>
              <a:chExt cx="335557" cy="339466"/>
            </a:xfrm>
          </p:grpSpPr>
          <p:sp>
            <p:nvSpPr>
              <p:cNvPr id="343" name="円/楕円 342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44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51" name="直線コネクタ 350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線コネクタ 351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49" name="直線コネクタ 348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線コネクタ 349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47" name="直線コネクタ 346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直線コネクタ 347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3" name="グループ化 352"/>
            <p:cNvGrpSpPr/>
            <p:nvPr/>
          </p:nvGrpSpPr>
          <p:grpSpPr>
            <a:xfrm>
              <a:off x="7385113" y="5277206"/>
              <a:ext cx="246075" cy="232597"/>
              <a:chOff x="5940152" y="2492896"/>
              <a:chExt cx="335557" cy="339466"/>
            </a:xfrm>
          </p:grpSpPr>
          <p:sp>
            <p:nvSpPr>
              <p:cNvPr id="354" name="円/楕円 353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grpSp>
            <p:nvGrpSpPr>
              <p:cNvPr id="355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62" name="直線コネクタ 361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直線コネクタ 362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60" name="直線コネクタ 359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線コネクタ 360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58" name="直線コネクタ 357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線コネクタ 358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4" name="グループ化 363"/>
            <p:cNvGrpSpPr/>
            <p:nvPr/>
          </p:nvGrpSpPr>
          <p:grpSpPr>
            <a:xfrm>
              <a:off x="6170578" y="5671916"/>
              <a:ext cx="246075" cy="232597"/>
              <a:chOff x="5940152" y="2492896"/>
              <a:chExt cx="335557" cy="339466"/>
            </a:xfrm>
          </p:grpSpPr>
          <p:sp>
            <p:nvSpPr>
              <p:cNvPr id="365" name="円/楕円 364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grpSp>
            <p:nvGrpSpPr>
              <p:cNvPr id="366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73" name="直線コネクタ 372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直線コネクタ 373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71" name="直線コネクタ 370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線コネクタ 371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69" name="直線コネクタ 368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直線コネクタ 369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5" name="グループ化 374"/>
            <p:cNvGrpSpPr/>
            <p:nvPr/>
          </p:nvGrpSpPr>
          <p:grpSpPr>
            <a:xfrm>
              <a:off x="7121084" y="5671916"/>
              <a:ext cx="246075" cy="232597"/>
              <a:chOff x="5940152" y="2492896"/>
              <a:chExt cx="335557" cy="339466"/>
            </a:xfrm>
          </p:grpSpPr>
          <p:sp>
            <p:nvSpPr>
              <p:cNvPr id="376" name="円/楕円 375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grpSp>
            <p:nvGrpSpPr>
              <p:cNvPr id="377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84" name="直線コネクタ 383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線コネクタ 384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82" name="直線コネクタ 381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線コネクタ 382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80" name="直線コネクタ 379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線コネクタ 380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6" name="グループ化 385"/>
            <p:cNvGrpSpPr/>
            <p:nvPr/>
          </p:nvGrpSpPr>
          <p:grpSpPr>
            <a:xfrm>
              <a:off x="8546842" y="3501008"/>
              <a:ext cx="246075" cy="232597"/>
              <a:chOff x="5940152" y="2492896"/>
              <a:chExt cx="335557" cy="339466"/>
            </a:xfrm>
          </p:grpSpPr>
          <p:sp>
            <p:nvSpPr>
              <p:cNvPr id="387" name="円/楕円 386"/>
              <p:cNvSpPr/>
              <p:nvPr/>
            </p:nvSpPr>
            <p:spPr>
              <a:xfrm>
                <a:off x="5940152" y="2492896"/>
                <a:ext cx="335557" cy="33946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dirty="0"/>
              </a:p>
            </p:txBody>
          </p:sp>
          <p:grpSp>
            <p:nvGrpSpPr>
              <p:cNvPr id="388" name="グループ化 31"/>
              <p:cNvGrpSpPr/>
              <p:nvPr/>
            </p:nvGrpSpPr>
            <p:grpSpPr>
              <a:xfrm>
                <a:off x="6007279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95" name="直線コネクタ 394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線コネクタ 395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グループ化 31"/>
              <p:cNvGrpSpPr/>
              <p:nvPr/>
            </p:nvGrpSpPr>
            <p:grpSpPr>
              <a:xfrm>
                <a:off x="6141502" y="2560789"/>
                <a:ext cx="67112" cy="67893"/>
                <a:chOff x="2267744" y="4005064"/>
                <a:chExt cx="144016" cy="144016"/>
              </a:xfrm>
            </p:grpSpPr>
            <p:cxnSp>
              <p:nvCxnSpPr>
                <p:cNvPr id="393" name="直線コネクタ 392"/>
                <p:cNvCxnSpPr/>
                <p:nvPr/>
              </p:nvCxnSpPr>
              <p:spPr>
                <a:xfrm rot="16200000" flipH="1">
                  <a:off x="2303748" y="4041068"/>
                  <a:ext cx="144016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線コネクタ 393"/>
                <p:cNvCxnSpPr/>
                <p:nvPr/>
              </p:nvCxnSpPr>
              <p:spPr>
                <a:xfrm rot="5400000" flipH="1" flipV="1">
                  <a:off x="2227548" y="4045260"/>
                  <a:ext cx="144016" cy="636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" name="グループ化 149"/>
              <p:cNvGrpSpPr/>
              <p:nvPr/>
            </p:nvGrpSpPr>
            <p:grpSpPr>
              <a:xfrm>
                <a:off x="6007263" y="2696576"/>
                <a:ext cx="201334" cy="67893"/>
                <a:chOff x="3635896" y="2204864"/>
                <a:chExt cx="576064" cy="504056"/>
              </a:xfrm>
            </p:grpSpPr>
            <p:cxnSp>
              <p:nvCxnSpPr>
                <p:cNvPr id="391" name="直線コネクタ 390"/>
                <p:cNvCxnSpPr/>
                <p:nvPr/>
              </p:nvCxnSpPr>
              <p:spPr>
                <a:xfrm rot="16200000" flipH="1">
                  <a:off x="3527884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線コネクタ 391"/>
                <p:cNvCxnSpPr/>
                <p:nvPr/>
              </p:nvCxnSpPr>
              <p:spPr>
                <a:xfrm rot="5400000" flipH="1" flipV="1">
                  <a:off x="3815916" y="2312876"/>
                  <a:ext cx="504056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7" name="テキスト ボックス 286"/>
          <p:cNvSpPr txBox="1"/>
          <p:nvPr/>
        </p:nvSpPr>
        <p:spPr>
          <a:xfrm>
            <a:off x="2843808" y="3429000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In this system,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  <p:bldP spid="408" grpId="0" animBg="1"/>
      <p:bldP spid="409" grpId="0" animBg="1"/>
      <p:bldP spid="410" grpId="0"/>
      <p:bldP spid="424" grpId="0"/>
      <p:bldP spid="427" grpId="0" animBg="1"/>
      <p:bldP spid="428" grpId="0"/>
      <p:bldP spid="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Example of observing ‘domain’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3568" y="5805264"/>
            <a:ext cx="24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Whole</a:t>
            </a:r>
            <a:r>
              <a:rPr lang="en-US" altLang="ja-JP" dirty="0" smtClean="0"/>
              <a:t> physical property</a:t>
            </a:r>
            <a:endParaRPr lang="ja-JP" altLang="en-US" dirty="0"/>
          </a:p>
        </p:txBody>
      </p:sp>
      <p:sp>
        <p:nvSpPr>
          <p:cNvPr id="36" name="右矢印 35"/>
          <p:cNvSpPr/>
          <p:nvPr/>
        </p:nvSpPr>
        <p:spPr>
          <a:xfrm>
            <a:off x="3275856" y="587727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067944" y="5805264"/>
            <a:ext cx="465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Average</a:t>
            </a:r>
            <a:r>
              <a:rPr lang="en-US" altLang="ja-JP" dirty="0" smtClean="0"/>
              <a:t> of two phase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≠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real physical property</a:t>
            </a:r>
            <a:endParaRPr lang="ja-JP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1233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864096" y="1772816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M. M. </a:t>
            </a:r>
            <a:r>
              <a:rPr lang="en-US" altLang="ja-JP" sz="800" dirty="0" err="1" smtClean="0"/>
              <a:t>Qazilbash</a:t>
            </a:r>
            <a:r>
              <a:rPr lang="en-US" altLang="ja-JP" sz="800" dirty="0" smtClean="0"/>
              <a:t> et al.</a:t>
            </a:r>
            <a:r>
              <a:rPr lang="en-US" altLang="ja-JP" sz="800" dirty="0"/>
              <a:t> </a:t>
            </a:r>
            <a:endParaRPr lang="en-US" altLang="ja-JP" sz="800" dirty="0" smtClean="0"/>
          </a:p>
          <a:p>
            <a:r>
              <a:rPr lang="en-US" altLang="ja-JP" sz="800" dirty="0" smtClean="0"/>
              <a:t>Science </a:t>
            </a:r>
            <a:r>
              <a:rPr lang="en-US" altLang="ja-JP" sz="800" dirty="0"/>
              <a:t>318, 1750 (2007</a:t>
            </a:r>
            <a:r>
              <a:rPr lang="en-US" altLang="ja-JP" sz="800" dirty="0" smtClean="0"/>
              <a:t>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19672" y="2420888"/>
            <a:ext cx="193269" cy="27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1</a:t>
            </a:r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83768" y="2780928"/>
            <a:ext cx="193269" cy="27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59832" y="3501008"/>
            <a:ext cx="193269" cy="27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3</a:t>
            </a:r>
            <a:endParaRPr kumimoji="1" lang="ja-JP" altLang="en-US" sz="14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07904" y="3717032"/>
            <a:ext cx="193269" cy="27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4</a:t>
            </a:r>
            <a:endParaRPr kumimoji="1" lang="ja-JP" altLang="en-US" sz="1400" b="1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5364088" y="1196752"/>
            <a:ext cx="1728192" cy="1588200"/>
            <a:chOff x="5292080" y="1051678"/>
            <a:chExt cx="1728192" cy="1733274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1051678"/>
              <a:ext cx="1728192" cy="173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6660232" y="2387633"/>
              <a:ext cx="244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7164288" y="1196752"/>
            <a:ext cx="1728192" cy="1603921"/>
            <a:chOff x="7236296" y="1412777"/>
            <a:chExt cx="1372447" cy="1387896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6296" y="1412777"/>
              <a:ext cx="1372447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8316416" y="2492896"/>
              <a:ext cx="193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5364088" y="2852936"/>
            <a:ext cx="1728192" cy="1677799"/>
            <a:chOff x="5652120" y="3140968"/>
            <a:chExt cx="1368152" cy="138976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3140968"/>
              <a:ext cx="1368152" cy="1389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6732240" y="4221088"/>
              <a:ext cx="193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7164288" y="2852936"/>
            <a:ext cx="1800200" cy="1728192"/>
            <a:chOff x="7236296" y="3140968"/>
            <a:chExt cx="1368152" cy="1387897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6296" y="3140968"/>
              <a:ext cx="1368152" cy="137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8316416" y="4221088"/>
              <a:ext cx="193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1187624" y="980728"/>
            <a:ext cx="291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Vanadium dioxide (VO2)</a:t>
            </a:r>
          </a:p>
          <a:p>
            <a:r>
              <a:rPr lang="ja-JP" altLang="en-US" dirty="0" smtClean="0"/>
              <a:t>・・</a:t>
            </a:r>
            <a:r>
              <a:rPr lang="ja-JP" altLang="en-US" dirty="0" smtClean="0"/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metal-insulator transition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864096" y="2636912"/>
            <a:ext cx="129614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888432" y="2996952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2195736" y="3212976"/>
            <a:ext cx="1620688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5364088" y="3717032"/>
            <a:ext cx="504056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6300192" y="3645024"/>
            <a:ext cx="504056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矢印コネクタ 62"/>
          <p:cNvCxnSpPr/>
          <p:nvPr/>
        </p:nvCxnSpPr>
        <p:spPr>
          <a:xfrm rot="5400000" flipH="1" flipV="1">
            <a:off x="5112060" y="4473116"/>
            <a:ext cx="36004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V="1">
            <a:off x="5148064" y="4293096"/>
            <a:ext cx="1224136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995936" y="4653136"/>
            <a:ext cx="123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Metal domain</a:t>
            </a:r>
            <a:endParaRPr kumimoji="1" lang="ja-JP" altLang="en-US" sz="1400" b="1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868144" y="4797152"/>
            <a:ext cx="262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Coexistance</a:t>
            </a:r>
            <a:r>
              <a:rPr lang="en-US" altLang="ja-JP" dirty="0" smtClean="0">
                <a:solidFill>
                  <a:srgbClr val="FF0000"/>
                </a:solidFill>
              </a:rPr>
              <a:t> of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nsulator and metal phase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rot="5400000">
            <a:off x="6048164" y="1232756"/>
            <a:ext cx="648072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6588224" y="836712"/>
            <a:ext cx="84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Insulator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27" grpId="0"/>
      <p:bldP spid="28" grpId="0"/>
      <p:bldP spid="29" grpId="0"/>
      <p:bldP spid="34" grpId="0"/>
      <p:bldP spid="39" grpId="0" animBg="1"/>
      <p:bldP spid="40" grpId="0" animBg="1"/>
      <p:bldP spid="60" grpId="0" animBg="1"/>
      <p:bldP spid="61" grpId="0" animBg="1"/>
      <p:bldP spid="67" grpId="0"/>
      <p:bldP spid="68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Example of picking up the domain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7871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45332"/>
          <a:stretch>
            <a:fillRect/>
          </a:stretch>
        </p:blipFill>
        <p:spPr bwMode="auto">
          <a:xfrm>
            <a:off x="4932040" y="1412776"/>
            <a:ext cx="1944216" cy="34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15"/>
          <p:cNvGrpSpPr/>
          <p:nvPr/>
        </p:nvGrpSpPr>
        <p:grpSpPr>
          <a:xfrm>
            <a:off x="3347864" y="3068960"/>
            <a:ext cx="1406274" cy="1008112"/>
            <a:chOff x="2483768" y="3356991"/>
            <a:chExt cx="1694306" cy="115212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3356991"/>
              <a:ext cx="169430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8"/>
            <p:cNvCxnSpPr/>
            <p:nvPr/>
          </p:nvCxnSpPr>
          <p:spPr>
            <a:xfrm flipV="1">
              <a:off x="2771800" y="3789040"/>
              <a:ext cx="1296144" cy="14401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275856" y="3573016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I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2051720" y="2204864"/>
            <a:ext cx="720080" cy="172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843808" y="3861048"/>
            <a:ext cx="432048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>
            <a:stCxn id="35" idx="0"/>
            <a:endCxn id="12" idx="6"/>
          </p:cNvCxnSpPr>
          <p:nvPr/>
        </p:nvCxnSpPr>
        <p:spPr>
          <a:xfrm rot="16200000" flipV="1">
            <a:off x="2512842" y="3327918"/>
            <a:ext cx="2232248" cy="17143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5" idx="0"/>
          </p:cNvCxnSpPr>
          <p:nvPr/>
        </p:nvCxnSpPr>
        <p:spPr>
          <a:xfrm rot="16200000" flipV="1">
            <a:off x="3376941" y="4192017"/>
            <a:ext cx="936104" cy="12822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851920" y="5301208"/>
            <a:ext cx="1268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Drastic change</a:t>
            </a:r>
            <a:endParaRPr kumimoji="1" lang="ja-JP" altLang="en-US" sz="1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608" y="5877272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Picking up </a:t>
            </a:r>
            <a:r>
              <a:rPr kumimoji="1" lang="en-US" altLang="ja-JP" dirty="0" smtClean="0"/>
              <a:t>the domain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>
            <a:off x="3563888" y="594928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008" y="5877272"/>
            <a:ext cx="372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Understand the</a:t>
            </a:r>
            <a:r>
              <a:rPr kumimoji="1" lang="en-US" altLang="ja-JP" dirty="0" smtClean="0">
                <a:solidFill>
                  <a:srgbClr val="FF0000"/>
                </a:solidFill>
              </a:rPr>
              <a:t> real </a:t>
            </a:r>
            <a:r>
              <a:rPr kumimoji="1" lang="en-US" altLang="ja-JP" dirty="0" smtClean="0"/>
              <a:t>physical property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0" y="4869160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/>
              <a:t>Yanagisawa </a:t>
            </a:r>
            <a:r>
              <a:rPr lang="en-US" altLang="ja-JP" sz="800" i="1" dirty="0" smtClean="0"/>
              <a:t>et al.</a:t>
            </a:r>
          </a:p>
          <a:p>
            <a:r>
              <a:rPr lang="fr-FR" altLang="ja-JP" sz="800" dirty="0" smtClean="0"/>
              <a:t>Appl. Phys. Lett. 89, 253121 2006</a:t>
            </a:r>
            <a:endParaRPr lang="ja-JP" altLang="en-US" sz="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7624" y="908720"/>
            <a:ext cx="2798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Change of physical property</a:t>
            </a:r>
          </a:p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y </a:t>
            </a:r>
            <a:r>
              <a:rPr kumimoji="1" lang="en-US" altLang="ja-JP" dirty="0" err="1" smtClean="0"/>
              <a:t>nano</a:t>
            </a:r>
            <a:r>
              <a:rPr lang="en-US" altLang="ja-JP" dirty="0" smtClean="0"/>
              <a:t>-fabrication</a:t>
            </a:r>
            <a:endParaRPr kumimoji="1" lang="ja-JP" altLang="en-US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 l="54668"/>
          <a:stretch>
            <a:fillRect/>
          </a:stretch>
        </p:blipFill>
        <p:spPr bwMode="auto">
          <a:xfrm>
            <a:off x="7531788" y="1412776"/>
            <a:ext cx="1612212" cy="34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テキスト ボックス 50"/>
          <p:cNvSpPr txBox="1"/>
          <p:nvPr/>
        </p:nvSpPr>
        <p:spPr>
          <a:xfrm>
            <a:off x="5796136" y="98072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10μm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40352" y="98072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500nm</a:t>
            </a:r>
            <a:endParaRPr kumimoji="1" lang="ja-JP" altLang="en-US" dirty="0"/>
          </a:p>
        </p:txBody>
      </p:sp>
      <p:sp>
        <p:nvSpPr>
          <p:cNvPr id="53" name="右矢印 52"/>
          <p:cNvSpPr/>
          <p:nvPr/>
        </p:nvSpPr>
        <p:spPr>
          <a:xfrm>
            <a:off x="6948264" y="335699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4941168"/>
            <a:ext cx="1458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 real,</a:t>
            </a:r>
          </a:p>
          <a:p>
            <a:r>
              <a:rPr lang="en-US" altLang="ja-JP" sz="1600" dirty="0" smtClean="0"/>
              <a:t>d</a:t>
            </a:r>
            <a:r>
              <a:rPr lang="en-US" altLang="ja-JP" sz="1600" dirty="0" smtClean="0"/>
              <a:t>omain change</a:t>
            </a:r>
          </a:p>
          <a:p>
            <a:r>
              <a:rPr lang="en-US" altLang="ja-JP" sz="1600" dirty="0" smtClean="0"/>
              <a:t>d</a:t>
            </a:r>
            <a:r>
              <a:rPr kumimoji="1" lang="en-US" altLang="ja-JP" sz="1600" dirty="0" smtClean="0"/>
              <a:t>rastically!</a:t>
            </a:r>
            <a:endParaRPr kumimoji="1" lang="ja-JP" altLang="en-US" sz="16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92080" y="5013176"/>
            <a:ext cx="1688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Change the whole</a:t>
            </a:r>
          </a:p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gently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5" grpId="0"/>
      <p:bldP spid="18" grpId="0"/>
      <p:bldP spid="19" grpId="0" animBg="1"/>
      <p:bldP spid="21" grpId="0"/>
      <p:bldP spid="51" grpId="0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Experimental data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 r="67301" b="67264"/>
          <a:stretch>
            <a:fillRect/>
          </a:stretch>
        </p:blipFill>
        <p:spPr bwMode="auto">
          <a:xfrm>
            <a:off x="323528" y="1772816"/>
            <a:ext cx="2053271" cy="174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 l="66419" t="32736" r="-139" b="34381"/>
          <a:stretch>
            <a:fillRect/>
          </a:stretch>
        </p:blipFill>
        <p:spPr bwMode="auto">
          <a:xfrm>
            <a:off x="2411760" y="1772816"/>
            <a:ext cx="2053271" cy="17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 t="32529" r="66949" b="34175"/>
          <a:stretch>
            <a:fillRect/>
          </a:stretch>
        </p:blipFill>
        <p:spPr bwMode="auto">
          <a:xfrm>
            <a:off x="323528" y="3501008"/>
            <a:ext cx="2053271" cy="17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 l="66595" t="65619"/>
          <a:stretch>
            <a:fillRect/>
          </a:stretch>
        </p:blipFill>
        <p:spPr bwMode="auto">
          <a:xfrm>
            <a:off x="2411760" y="3501008"/>
            <a:ext cx="2088232" cy="18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線矢印コネクタ 23"/>
          <p:cNvCxnSpPr/>
          <p:nvPr/>
        </p:nvCxnSpPr>
        <p:spPr>
          <a:xfrm rot="16200000" flipV="1">
            <a:off x="3730011" y="1894724"/>
            <a:ext cx="484311" cy="964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275856" y="1412776"/>
            <a:ext cx="1231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Metal domain</a:t>
            </a:r>
            <a:endParaRPr kumimoji="1" lang="ja-JP" altLang="en-US" sz="1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1340768"/>
            <a:ext cx="210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Optical microscope image</a:t>
            </a:r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10973" y="5661248"/>
            <a:ext cx="4733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I’ll pick up the domain by </a:t>
            </a:r>
            <a:r>
              <a:rPr lang="en-US" altLang="ja-JP" dirty="0" err="1" smtClean="0"/>
              <a:t>nano</a:t>
            </a:r>
            <a:r>
              <a:rPr lang="en-US" altLang="ja-JP" dirty="0" smtClean="0"/>
              <a:t>-fabrication,</a:t>
            </a:r>
          </a:p>
          <a:p>
            <a:r>
              <a:rPr lang="en-US" altLang="ja-JP" dirty="0" smtClean="0"/>
              <a:t>And observe </a:t>
            </a:r>
            <a:r>
              <a:rPr lang="en-US" altLang="ja-JP" dirty="0" smtClean="0">
                <a:solidFill>
                  <a:srgbClr val="FF0000"/>
                </a:solidFill>
              </a:rPr>
              <a:t>the behavior of VO2 metal domain!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1930" y="5805264"/>
            <a:ext cx="285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can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observe </a:t>
            </a:r>
            <a:r>
              <a:rPr kumimoji="1" lang="en-US" altLang="ja-JP" dirty="0" smtClean="0"/>
              <a:t>metal domain!</a:t>
            </a:r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3203848" y="587727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07704" y="764704"/>
            <a:ext cx="528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Research theme</a:t>
            </a:r>
            <a:r>
              <a:rPr lang="ja-JP" altLang="en-US" u="sng" dirty="0" smtClean="0"/>
              <a:t>・</a:t>
            </a:r>
            <a:r>
              <a:rPr lang="ja-JP" altLang="en-US" u="sng" dirty="0" smtClean="0"/>
              <a:t>・</a:t>
            </a:r>
            <a:r>
              <a:rPr lang="ja-JP" altLang="en-US" u="sng" dirty="0" smtClean="0"/>
              <a:t>・</a:t>
            </a:r>
            <a:r>
              <a:rPr lang="en-US" altLang="ja-JP" u="sng" dirty="0" smtClean="0"/>
              <a:t>the behavior of VO2 metal domain</a:t>
            </a:r>
            <a:endParaRPr kumimoji="1" lang="ja-JP" altLang="en-US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2182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272383" cy="228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円/楕円 31"/>
          <p:cNvSpPr/>
          <p:nvPr/>
        </p:nvSpPr>
        <p:spPr>
          <a:xfrm>
            <a:off x="3419872" y="3717032"/>
            <a:ext cx="864096" cy="64807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283968" y="3356992"/>
            <a:ext cx="2448272" cy="612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876256" y="2852936"/>
            <a:ext cx="80021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？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15" grpId="0"/>
      <p:bldP spid="16" grpId="0" animBg="1"/>
      <p:bldP spid="3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1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/>
              <a:t>Application for the electronic device</a:t>
            </a:r>
            <a:endParaRPr kumimoji="1" lang="ja-JP" altLang="en-US" sz="36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4067944" y="3284984"/>
            <a:ext cx="5040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3568" y="1268760"/>
            <a:ext cx="2600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Control</a:t>
            </a:r>
            <a:r>
              <a:rPr kumimoji="1" lang="en-US" altLang="ja-JP" dirty="0" smtClean="0"/>
              <a:t> the metal domain</a:t>
            </a:r>
          </a:p>
          <a:p>
            <a:r>
              <a:rPr lang="en-US" altLang="ja-JP" dirty="0" smtClean="0"/>
              <a:t>b</a:t>
            </a:r>
            <a:r>
              <a:rPr lang="en-US" altLang="ja-JP" dirty="0" smtClean="0"/>
              <a:t>y </a:t>
            </a:r>
            <a:r>
              <a:rPr lang="en-US" altLang="ja-JP" dirty="0" smtClean="0">
                <a:solidFill>
                  <a:srgbClr val="FF0000"/>
                </a:solidFill>
              </a:rPr>
              <a:t>voltage/current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20072" y="4437112"/>
            <a:ext cx="366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Multiple-valued memory(</a:t>
            </a:r>
            <a:r>
              <a:rPr kumimoji="1" lang="ja-JP" altLang="en-US" dirty="0" smtClean="0">
                <a:solidFill>
                  <a:srgbClr val="FF0000"/>
                </a:solidFill>
              </a:rPr>
              <a:t>多値メモリ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</a:p>
          <a:p>
            <a:r>
              <a:rPr lang="ja-JP" altLang="en-US" dirty="0" smtClean="0"/>
              <a:t>・・・</a:t>
            </a:r>
            <a:r>
              <a:rPr lang="en-US" altLang="ja-JP" dirty="0" smtClean="0"/>
              <a:t>It can memorize multiple value.</a:t>
            </a:r>
            <a:endParaRPr kumimoji="1" lang="en-US" altLang="ja-JP" dirty="0" smtClean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63001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 t="32529" r="66949" b="34175"/>
          <a:stretch>
            <a:fillRect/>
          </a:stretch>
        </p:blipFill>
        <p:spPr bwMode="auto">
          <a:xfrm>
            <a:off x="1835696" y="3861048"/>
            <a:ext cx="2053271" cy="175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/>
          <a:srcRect l="66419" t="32736" r="-139" b="34381"/>
          <a:stretch>
            <a:fillRect/>
          </a:stretch>
        </p:blipFill>
        <p:spPr bwMode="auto">
          <a:xfrm>
            <a:off x="251520" y="2204864"/>
            <a:ext cx="2053271" cy="17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下カーブ矢印 31"/>
          <p:cNvSpPr/>
          <p:nvPr/>
        </p:nvSpPr>
        <p:spPr>
          <a:xfrm>
            <a:off x="2483768" y="2924944"/>
            <a:ext cx="936104" cy="504056"/>
          </a:xfrm>
          <a:prstGeom prst="curvedDownArrow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下カーブ矢印 32"/>
          <p:cNvSpPr/>
          <p:nvPr/>
        </p:nvSpPr>
        <p:spPr>
          <a:xfrm>
            <a:off x="611560" y="4437112"/>
            <a:ext cx="936104" cy="504056"/>
          </a:xfrm>
          <a:prstGeom prst="curvedDownArrow">
            <a:avLst>
              <a:gd name="adj1" fmla="val 25000"/>
              <a:gd name="adj2" fmla="val 32749"/>
              <a:gd name="adj3" fmla="val 25000"/>
            </a:avLst>
          </a:prstGeom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下矢印 37"/>
          <p:cNvSpPr/>
          <p:nvPr/>
        </p:nvSpPr>
        <p:spPr>
          <a:xfrm>
            <a:off x="6732240" y="530120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24128" y="5661248"/>
            <a:ext cx="255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Next-generation memory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486</Words>
  <Application>Microsoft Office PowerPoint</Application>
  <PresentationFormat>画面に合わせる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Nano-scaled domain in the strongly correlated electron materials (強相関電子系におけるナノスケール電子相ドメイン)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VO2における絶縁体ドメインと金属ドメインの共存</dc:title>
  <dc:creator>Tanaka Lab</dc:creator>
  <cp:lastModifiedBy>Tanaka Lab</cp:lastModifiedBy>
  <cp:revision>199</cp:revision>
  <dcterms:created xsi:type="dcterms:W3CDTF">2011-04-14T09:54:05Z</dcterms:created>
  <dcterms:modified xsi:type="dcterms:W3CDTF">2011-05-24T05:50:40Z</dcterms:modified>
</cp:coreProperties>
</file>