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78" r:id="rId4"/>
    <p:sldId id="279" r:id="rId5"/>
    <p:sldId id="280" r:id="rId6"/>
    <p:sldId id="272" r:id="rId7"/>
    <p:sldId id="259" r:id="rId8"/>
    <p:sldId id="261" r:id="rId9"/>
    <p:sldId id="262" r:id="rId10"/>
    <p:sldId id="270" r:id="rId11"/>
    <p:sldId id="266" r:id="rId12"/>
    <p:sldId id="267" r:id="rId13"/>
    <p:sldId id="268" r:id="rId14"/>
    <p:sldId id="275" r:id="rId15"/>
    <p:sldId id="281" r:id="rId16"/>
    <p:sldId id="276" r:id="rId17"/>
    <p:sldId id="277" r:id="rId18"/>
    <p:sldId id="282" r:id="rId1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42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9428" autoAdjust="0"/>
  </p:normalViewPr>
  <p:slideViewPr>
    <p:cSldViewPr>
      <p:cViewPr>
        <p:scale>
          <a:sx n="75" d="100"/>
          <a:sy n="75" d="100"/>
        </p:scale>
        <p:origin x="-1242" y="3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emf"/><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306C6B0-364A-42B3-B1C7-F1A95CA0AE51}" type="datetimeFigureOut">
              <a:rPr kumimoji="1" lang="ja-JP" altLang="en-US" smtClean="0"/>
              <a:pPr/>
              <a:t>2011/5/24</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2820E05-A8C1-44CC-BA67-D09F2EB40DF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よろしくおねがいします。</a:t>
            </a:r>
            <a:endParaRPr kumimoji="1" lang="en-US" altLang="ja-JP" dirty="0" smtClean="0"/>
          </a:p>
          <a:p>
            <a:r>
              <a:rPr kumimoji="1" lang="ja-JP" altLang="en-US" dirty="0" smtClean="0"/>
              <a:t>今回、表面に束縛された高反応性ブタジイン部位を利用した共役ポリマー合成、といったタイトルで戸部研究室の安藤が</a:t>
            </a:r>
            <a:r>
              <a:rPr kumimoji="1" lang="ja-JP" altLang="en-US" dirty="0" smtClean="0"/>
              <a:t>発表します。</a:t>
            </a:r>
            <a:endParaRPr kumimoji="1" lang="ja-JP" altLang="en-US" dirty="0"/>
          </a:p>
        </p:txBody>
      </p:sp>
      <p:sp>
        <p:nvSpPr>
          <p:cNvPr id="4" name="スライド番号プレースホルダ 3"/>
          <p:cNvSpPr>
            <a:spLocks noGrp="1"/>
          </p:cNvSpPr>
          <p:nvPr>
            <p:ph type="sldNum" sz="quarter" idx="10"/>
          </p:nvPr>
        </p:nvSpPr>
        <p:spPr/>
        <p:txBody>
          <a:bodyPr/>
          <a:lstStyle/>
          <a:p>
            <a:fld id="{C2820E05-A8C1-44CC-BA67-D09F2EB40DF1}"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t>続いてラジカル重合について説明します。</a:t>
            </a:r>
            <a:endParaRPr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t>ラジカルとは不対電子を持つ原子や分子、あるいはイオンのことを指します。</a:t>
            </a:r>
            <a:endParaRPr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t>通常、原子や分子の軌道電子は２つずつ対になって存在し、安定な物質やイオンを形成していますが、ここに熱や光などの形でエネルギーが加えられると、電子が励起されて移動したり、あるいは化学結合が均一に開裂することによって不対電子ができ、ラジカルが発生します。ここで●で示しているのが不対電子です。</a:t>
            </a:r>
            <a:endParaRPr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ラジカルは通常、反応性が高いために、生成するとすぐに他の原子や分子との間で酸化還元反応を起こし安定な分子やイオンとなります</a:t>
            </a:r>
            <a:r>
              <a:rPr lang="ja-JP" altLang="en-US" dirty="0" smtClean="0"/>
              <a:t>。</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t>こちらに示したのがスチレンの重合反応です。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ラジカルに</a:t>
            </a:r>
            <a:r>
              <a:rPr lang="en-US" altLang="ja-JP" dirty="0" smtClean="0"/>
              <a:t>1</a:t>
            </a:r>
            <a:r>
              <a:rPr lang="ja-JP" altLang="en-US" dirty="0" smtClean="0"/>
              <a:t>電子を奪われた分子</a:t>
            </a:r>
            <a:r>
              <a:rPr lang="ja-JP" altLang="en-US" dirty="0" smtClean="0"/>
              <a:t>がスチレンから</a:t>
            </a:r>
            <a:r>
              <a:rPr lang="ja-JP" altLang="en-US" dirty="0" smtClean="0"/>
              <a:t>電子を引き抜くと</a:t>
            </a:r>
            <a:r>
              <a:rPr lang="ja-JP" altLang="en-US" dirty="0" smtClean="0"/>
              <a:t>、スチレン鎖が一つ増えたユニットになり、その</a:t>
            </a:r>
            <a:r>
              <a:rPr lang="ja-JP" altLang="en-US" dirty="0" smtClean="0"/>
              <a:t>分子がさらにラジカルを形成するため</a:t>
            </a:r>
            <a:r>
              <a:rPr lang="ja-JP" altLang="en-US" dirty="0" smtClean="0"/>
              <a:t>、反応</a:t>
            </a:r>
            <a:r>
              <a:rPr lang="ja-JP" altLang="en-US" dirty="0" smtClean="0"/>
              <a:t>は連鎖的に進行します。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このようにしてポリスチレン鎖が成長していきます。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a:t>
            </a:r>
            <a:r>
              <a:rPr lang="ja-JP" altLang="en-US" dirty="0" smtClean="0"/>
              <a:t>ような反応をラジカル反応またはラジカル連鎖反応といいます。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t>そして</a:t>
            </a:r>
            <a:r>
              <a:rPr lang="ja-JP" altLang="en-US" b="0" dirty="0" smtClean="0"/>
              <a:t>一番下に示しました三重結合を二つ持ちますこのブタジインと呼ばれる部分がラジカル重合を起すことでこのようなポリマー鎖に成長します。</a:t>
            </a:r>
            <a:endParaRPr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t>詳細は割愛させてもらいますがこのブタジインはとても反応性が高く、特殊なパルスを当てると重合が進むことで知られています。</a:t>
            </a:r>
            <a:endParaRPr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1" dirty="0" smtClean="0"/>
          </a:p>
        </p:txBody>
      </p:sp>
      <p:sp>
        <p:nvSpPr>
          <p:cNvPr id="4" name="スライド番号プレースホルダ 3"/>
          <p:cNvSpPr>
            <a:spLocks noGrp="1"/>
          </p:cNvSpPr>
          <p:nvPr>
            <p:ph type="sldNum" sz="quarter" idx="10"/>
          </p:nvPr>
        </p:nvSpPr>
        <p:spPr/>
        <p:txBody>
          <a:bodyPr/>
          <a:lstStyle/>
          <a:p>
            <a:fld id="{C2820E05-A8C1-44CC-BA67-D09F2EB40DF1}"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こちらに</a:t>
            </a:r>
            <a:r>
              <a:rPr kumimoji="1" lang="ja-JP" altLang="en-US" dirty="0" smtClean="0"/>
              <a:t>示したブタジイン</a:t>
            </a:r>
            <a:r>
              <a:rPr kumimoji="1" lang="ja-JP" altLang="en-US" dirty="0" smtClean="0"/>
              <a:t>部位を持ちます直線分子がグラファイト上に規則的に配列しています。</a:t>
            </a:r>
            <a:endParaRPr kumimoji="1" lang="en-US" altLang="ja-JP" dirty="0" smtClean="0"/>
          </a:p>
          <a:p>
            <a:r>
              <a:rPr kumimoji="1" lang="ja-JP" altLang="en-US" dirty="0" smtClean="0"/>
              <a:t>この明るく観測されている部分は、</a:t>
            </a:r>
            <a:r>
              <a:rPr kumimoji="1" lang="en-US" altLang="ja-JP" dirty="0" smtClean="0"/>
              <a:t>STM</a:t>
            </a:r>
            <a:r>
              <a:rPr kumimoji="1" lang="ja-JP" altLang="en-US" dirty="0" err="1" smtClean="0"/>
              <a:t>の探</a:t>
            </a:r>
            <a:r>
              <a:rPr kumimoji="1" lang="ja-JP" altLang="en-US" dirty="0" smtClean="0"/>
              <a:t>針からパルス電圧印加によってブタジインのラジカル重合反応が表面上で起こっている部分であり、</a:t>
            </a:r>
            <a:r>
              <a:rPr kumimoji="1" lang="en-US" altLang="ja-JP" dirty="0" smtClean="0"/>
              <a:t>STM</a:t>
            </a:r>
            <a:r>
              <a:rPr kumimoji="1" lang="ja-JP" altLang="en-US" dirty="0" smtClean="0"/>
              <a:t>画像に</a:t>
            </a:r>
            <a:r>
              <a:rPr kumimoji="1" lang="ja-JP" altLang="en-US" dirty="0" smtClean="0"/>
              <a:t>よってはっきり観測</a:t>
            </a:r>
            <a:r>
              <a:rPr kumimoji="1" lang="ja-JP" altLang="en-US" dirty="0" smtClean="0"/>
              <a:t>されています。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CAC89078-E805-48B5-999A-C0CAD0732218}"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また、歪んだブタジイン部位を二つ有するこちらに示した</a:t>
            </a:r>
            <a:r>
              <a:rPr kumimoji="1" lang="en-US" altLang="ja-JP" dirty="0" err="1" smtClean="0"/>
              <a:t>Octadehydrodibenzo</a:t>
            </a:r>
            <a:r>
              <a:rPr kumimoji="1" lang="en-US" altLang="ja-JP" dirty="0" smtClean="0"/>
              <a:t>[12]</a:t>
            </a:r>
            <a:r>
              <a:rPr kumimoji="1" lang="en-US" altLang="ja-JP" dirty="0" err="1" smtClean="0"/>
              <a:t>annulene</a:t>
            </a:r>
            <a:r>
              <a:rPr kumimoji="1" lang="en-US" altLang="ja-JP" dirty="0" smtClean="0"/>
              <a:t> </a:t>
            </a:r>
            <a:r>
              <a:rPr kumimoji="1" lang="ja-JP" altLang="en-US" dirty="0" smtClean="0"/>
              <a:t>は、加熱や光照射により重合する高い反応性を示す化合物として知られています。以下この分子を</a:t>
            </a:r>
            <a:r>
              <a:rPr kumimoji="1" lang="en-US" altLang="ja-JP" dirty="0" smtClean="0"/>
              <a:t>DBA</a:t>
            </a:r>
            <a:r>
              <a:rPr kumimoji="1" lang="ja-JP" altLang="en-US" dirty="0" smtClean="0"/>
              <a:t>と省略します。</a:t>
            </a:r>
            <a:endParaRPr kumimoji="1" lang="en-US" altLang="ja-JP" dirty="0" smtClean="0"/>
          </a:p>
          <a:p>
            <a:r>
              <a:rPr kumimoji="1" lang="ja-JP" altLang="en-US" dirty="0" smtClean="0"/>
              <a:t>この分子にパルス電圧によって三重結合部分にラジカルが生じ、向かいあった別の三重結合のユニットに攻撃します。さらにパルス電圧によってラジカルを生じて向かいあう三重結合に攻撃します。するとこのようなテトララジカル中間体が生じる可能性があります。</a:t>
            </a:r>
            <a:endParaRPr kumimoji="1" lang="en-US" altLang="ja-JP" dirty="0" smtClean="0"/>
          </a:p>
          <a:p>
            <a:endParaRPr kumimoji="1" lang="en-US" altLang="ja-JP" dirty="0" smtClean="0"/>
          </a:p>
          <a:p>
            <a:r>
              <a:rPr kumimoji="1" lang="ja-JP" altLang="en-US" dirty="0" smtClean="0"/>
              <a:t>そこで当研究室では、固体表面上において</a:t>
            </a:r>
            <a:r>
              <a:rPr kumimoji="1" lang="en-US" altLang="ja-JP" dirty="0" smtClean="0"/>
              <a:t>DBA</a:t>
            </a:r>
            <a:r>
              <a:rPr kumimoji="1" lang="ja-JP" altLang="en-US" dirty="0" smtClean="0"/>
              <a:t>を規則正しく配列させることができれば、テトララジカル中間体から近接した分子と反応し、共役ポリマーが形成すると考えられました。</a:t>
            </a:r>
            <a:r>
              <a:rPr kumimoji="1" lang="en-US" altLang="ja-JP" dirty="0" smtClean="0"/>
              <a:t>STM</a:t>
            </a:r>
            <a:r>
              <a:rPr kumimoji="1" lang="ja-JP" altLang="en-US" dirty="0" smtClean="0"/>
              <a:t>観察を行い、ラメラ型と呼ばれる二次元配列を形成することが分かりました。</a:t>
            </a:r>
            <a:endParaRPr kumimoji="1" lang="en-US" altLang="ja-JP" dirty="0" smtClean="0"/>
          </a:p>
          <a:p>
            <a:r>
              <a:rPr kumimoji="1" lang="ja-JP" altLang="en-US" dirty="0" smtClean="0"/>
              <a:t>こちらに</a:t>
            </a:r>
            <a:r>
              <a:rPr kumimoji="1" lang="en-US" altLang="ja-JP" dirty="0" smtClean="0"/>
              <a:t>STM</a:t>
            </a:r>
            <a:r>
              <a:rPr kumimoji="1" lang="ja-JP" altLang="en-US" dirty="0" smtClean="0"/>
              <a:t>画像を示します。画像中の明るい部分が</a:t>
            </a:r>
            <a:r>
              <a:rPr kumimoji="1" lang="en-US" altLang="ja-JP" dirty="0" smtClean="0"/>
              <a:t>DBA</a:t>
            </a:r>
            <a:r>
              <a:rPr kumimoji="1" lang="ja-JP" altLang="en-US" dirty="0" smtClean="0"/>
              <a:t>コア、縞模様がアルキル鎖に相当します。</a:t>
            </a:r>
            <a:r>
              <a:rPr kumimoji="1" lang="en-US" altLang="ja-JP" dirty="0" smtClean="0"/>
              <a:t>DBA</a:t>
            </a:r>
            <a:r>
              <a:rPr kumimoji="1" lang="ja-JP" altLang="en-US" dirty="0" smtClean="0"/>
              <a:t>コアが隣接した配列を形成していることが分かりました。</a:t>
            </a:r>
            <a:endParaRPr kumimoji="1" lang="en-US" altLang="ja-JP" dirty="0" smtClean="0"/>
          </a:p>
          <a:p>
            <a:r>
              <a:rPr kumimoji="1" lang="ja-JP" altLang="en-US" dirty="0" smtClean="0"/>
              <a:t>しかしながら、この構造に外部刺激を与えても重合反応の進行は観察されませんでした。</a:t>
            </a:r>
            <a:endParaRPr kumimoji="1" lang="en-US" altLang="ja-JP" dirty="0" smtClean="0"/>
          </a:p>
          <a:p>
            <a:r>
              <a:rPr kumimoji="1" lang="ja-JP" altLang="en-US" dirty="0" smtClean="0"/>
              <a:t>原因としてブタジイン間の距離が</a:t>
            </a:r>
            <a:r>
              <a:rPr kumimoji="1" lang="en-US" altLang="ja-JP" dirty="0" smtClean="0"/>
              <a:t>5.9-6.1 nm</a:t>
            </a:r>
            <a:r>
              <a:rPr kumimoji="1" lang="ja-JP" altLang="en-US" dirty="0" smtClean="0"/>
              <a:t>と遠く、分子間反応に適していなかったことや、生成するポリマーがこちらの図のように大きな立体ひずみを有していることが挙げられます。</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CAC89078-E805-48B5-999A-C0CAD0732218}"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このような背景から、私はひずみの原因となったアヌレン周囲のベンゼン環を除き、代わりに、長鎖アルコキシ基と、ヒドロキシ基を導入したデヒドロ</a:t>
            </a:r>
            <a:r>
              <a:rPr kumimoji="1" lang="en-US" altLang="ja-JP" dirty="0" smtClean="0"/>
              <a:t>[12]</a:t>
            </a:r>
            <a:r>
              <a:rPr kumimoji="1" lang="ja-JP" altLang="en-US" dirty="0" smtClean="0"/>
              <a:t>アヌレンを設計しました。</a:t>
            </a:r>
            <a:endParaRPr kumimoji="1" lang="en-US" altLang="ja-JP" dirty="0" smtClean="0"/>
          </a:p>
          <a:p>
            <a:r>
              <a:rPr kumimoji="1" lang="ja-JP" altLang="en-US" dirty="0" smtClean="0"/>
              <a:t>ベンゼン環の立体障害が軽減され、</a:t>
            </a:r>
            <a:r>
              <a:rPr kumimoji="1" lang="ja-JP" altLang="en-US" dirty="0" smtClean="0"/>
              <a:t>分子モデリングから</a:t>
            </a:r>
            <a:r>
              <a:rPr kumimoji="1" lang="ja-JP" altLang="en-US" dirty="0" smtClean="0"/>
              <a:t>見積もられたブタジイン間の距離は</a:t>
            </a:r>
            <a:r>
              <a:rPr kumimoji="1" lang="en-US" altLang="ja-JP" dirty="0" smtClean="0"/>
              <a:t>3.5-4.5Å</a:t>
            </a:r>
            <a:r>
              <a:rPr kumimoji="1" lang="ja-JP" altLang="en-US" dirty="0" smtClean="0"/>
              <a:t>となり、分子間での重合反応の生起が期待されます。</a:t>
            </a:r>
            <a:endParaRPr kumimoji="1" lang="en-US" altLang="ja-JP" dirty="0" smtClean="0"/>
          </a:p>
          <a:p>
            <a:r>
              <a:rPr kumimoji="1" lang="ja-JP" altLang="en-US" dirty="0" smtClean="0"/>
              <a:t>先程の作業仮説に従い反応が進行すると、図のようにラジカル中間体ができた後、ポリアセンと呼ばれる構造が形成される可能性があります。</a:t>
            </a:r>
            <a:endParaRPr kumimoji="1" lang="en-US" altLang="ja-JP" dirty="0" smtClean="0"/>
          </a:p>
          <a:p>
            <a:r>
              <a:rPr kumimoji="1" lang="ja-JP" altLang="en-US" sz="1200" kern="1200" baseline="0" dirty="0" smtClean="0">
                <a:solidFill>
                  <a:schemeClr val="tx1"/>
                </a:solidFill>
                <a:latin typeface="+mn-lt"/>
                <a:ea typeface="+mn-ea"/>
                <a:cs typeface="+mn-cs"/>
              </a:rPr>
              <a:t>このようにトポケミカル重合を利用すると，厳密に構造制御された高分子ポリマーを作製でき，従来の高分子ポリマーにも，有機結晶にも見られない新しい物性や</a:t>
            </a:r>
          </a:p>
          <a:p>
            <a:r>
              <a:rPr kumimoji="1" lang="ja-JP" altLang="en-US" sz="1200" kern="1200" baseline="0" dirty="0" smtClean="0">
                <a:solidFill>
                  <a:schemeClr val="tx1"/>
                </a:solidFill>
                <a:latin typeface="+mn-lt"/>
                <a:ea typeface="+mn-ea"/>
                <a:cs typeface="+mn-cs"/>
              </a:rPr>
              <a:t>機能を引き出すことができると考えています．</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CAC89078-E805-48B5-999A-C0CAD0732218}"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つづきまして自己</a:t>
            </a:r>
            <a:r>
              <a:rPr kumimoji="1" lang="ja-JP" altLang="en-US" dirty="0" smtClean="0"/>
              <a:t>集合について説明したいと思います。</a:t>
            </a:r>
            <a:endParaRPr kumimoji="1" lang="en-US" altLang="ja-JP" dirty="0" smtClean="0"/>
          </a:p>
          <a:p>
            <a:r>
              <a:rPr kumimoji="1" lang="ja-JP" altLang="en-US" dirty="0" smtClean="0"/>
              <a:t>自己集合とは自然と秩序が生</a:t>
            </a:r>
            <a:r>
              <a:rPr lang="ja-JP" altLang="en-US" dirty="0" smtClean="0"/>
              <a:t>じて、自分自身でパターンのある構造を作り出して、組織化していく現象のことです。</a:t>
            </a:r>
            <a:endParaRPr kumimoji="1" lang="en-US" altLang="ja-JP" dirty="0" smtClean="0"/>
          </a:p>
          <a:p>
            <a:r>
              <a:rPr kumimoji="1" lang="ja-JP" altLang="en-US" dirty="0" smtClean="0"/>
              <a:t>幾何学的な形状を持つ雪の結晶の成長や、孔雀の羽根に浮かび上がる模様や、シマウマのゼブラ模様、心臓の鼓動までも自己集合によって作られているといわれています。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C2820E05-A8C1-44CC-BA67-D09F2EB40DF1}" type="slidenum">
              <a:rPr kumimoji="1" lang="ja-JP" altLang="en-US" smtClean="0"/>
              <a:pPr/>
              <a:t>15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近年、反応性分子を自己集合により固体表面上に配列させ、共役ポリマーを合成する研究が盛んに行われています。</a:t>
            </a:r>
            <a:endParaRPr kumimoji="1" lang="en-US" altLang="ja-JP" dirty="0" smtClean="0"/>
          </a:p>
          <a:p>
            <a:endParaRPr kumimoji="1" lang="en-US" altLang="ja-JP" dirty="0" smtClean="0"/>
          </a:p>
          <a:p>
            <a:r>
              <a:rPr kumimoji="1" lang="ja-JP" altLang="en-US" dirty="0" smtClean="0"/>
              <a:t>例えば、青野らは、グラファイト上において規則的に配列したこちらのブタジイン誘導体に対して、走査型トンネル顕微鏡 </a:t>
            </a:r>
            <a:r>
              <a:rPr kumimoji="1" lang="en-US" altLang="ja-JP" dirty="0" smtClean="0"/>
              <a:t>(STM) </a:t>
            </a:r>
            <a:r>
              <a:rPr kumimoji="1" lang="ja-JP" altLang="en-US" dirty="0" err="1" smtClean="0"/>
              <a:t>の探</a:t>
            </a:r>
            <a:r>
              <a:rPr kumimoji="1" lang="ja-JP" altLang="en-US" dirty="0" smtClean="0"/>
              <a:t>針からのパルス電圧印加により、局所的なブタジインの重合に関して報告しています。用いた分子はブタジインの片側に疎水性のアルキル基、反対側に親水性のカルボキシル基を持つ両親媒性分子であり、</a:t>
            </a:r>
            <a:r>
              <a:rPr kumimoji="1" lang="en-US" altLang="ja-JP" dirty="0" smtClean="0"/>
              <a:t>STM</a:t>
            </a:r>
            <a:r>
              <a:rPr kumimoji="1" lang="ja-JP" altLang="en-US" dirty="0" smtClean="0"/>
              <a:t>画像に示されたように規則的に配列することでブタジイン間の距離が近づき、重合反応に適した配置になります。図に示されたように、分子はパルス印加により励起され、ジラジカルへと変化し、近接したブタジイン部位と反応し、ラジカル二量体を生成します。続く連鎖反応により、トポケミカル重合反応が進行していきます。</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CAC89078-E805-48B5-999A-C0CAD0732218}" type="slidenum">
              <a:rPr kumimoji="1" lang="ja-JP" altLang="en-US" smtClean="0"/>
              <a:pPr/>
              <a:t>16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一方、歪んだブタジイン部位を二つ有する</a:t>
            </a:r>
            <a:r>
              <a:rPr kumimoji="1" lang="en-US" altLang="ja-JP" dirty="0" err="1" smtClean="0"/>
              <a:t>Octadehydrodibenzo</a:t>
            </a:r>
            <a:r>
              <a:rPr kumimoji="1" lang="en-US" altLang="ja-JP" dirty="0" smtClean="0"/>
              <a:t>[12]</a:t>
            </a:r>
            <a:r>
              <a:rPr kumimoji="1" lang="en-US" altLang="ja-JP" dirty="0" err="1" smtClean="0"/>
              <a:t>annulene</a:t>
            </a:r>
            <a:r>
              <a:rPr kumimoji="1" lang="en-US" altLang="ja-JP" dirty="0" smtClean="0"/>
              <a:t> </a:t>
            </a:r>
            <a:r>
              <a:rPr kumimoji="1" lang="ja-JP" altLang="en-US" dirty="0" smtClean="0"/>
              <a:t>は、加熱や光照射により重合する高い反応性を示す化合物として知られています。以下この分子を</a:t>
            </a:r>
            <a:r>
              <a:rPr kumimoji="1" lang="en-US" altLang="ja-JP" dirty="0" smtClean="0"/>
              <a:t>DBA</a:t>
            </a:r>
            <a:r>
              <a:rPr kumimoji="1" lang="ja-JP" altLang="en-US" dirty="0" smtClean="0"/>
              <a:t>と省略します。</a:t>
            </a:r>
            <a:endParaRPr kumimoji="1" lang="en-US" altLang="ja-JP" dirty="0" smtClean="0"/>
          </a:p>
          <a:p>
            <a:endParaRPr kumimoji="1" lang="en-US" altLang="ja-JP" dirty="0" smtClean="0"/>
          </a:p>
          <a:p>
            <a:r>
              <a:rPr kumimoji="1" lang="ja-JP" altLang="en-US" dirty="0" smtClean="0"/>
              <a:t>例えば</a:t>
            </a:r>
            <a:r>
              <a:rPr kumimoji="1" lang="en-US" altLang="ja-JP" dirty="0" err="1" smtClean="0"/>
              <a:t>Swager</a:t>
            </a:r>
            <a:r>
              <a:rPr kumimoji="1" lang="ja-JP" altLang="en-US" dirty="0" smtClean="0"/>
              <a:t>らは、こちらに示す、アルキル基を有する</a:t>
            </a:r>
            <a:r>
              <a:rPr kumimoji="1" lang="en-US" altLang="ja-JP" dirty="0" smtClean="0"/>
              <a:t>DBA1a</a:t>
            </a:r>
            <a:r>
              <a:rPr kumimoji="1" lang="ja-JP" altLang="en-US" dirty="0" smtClean="0"/>
              <a:t>にヨウ素を作用させると付加に続く渡</a:t>
            </a:r>
            <a:r>
              <a:rPr kumimoji="1" lang="ja-JP" altLang="en-US" dirty="0" err="1" smtClean="0"/>
              <a:t>環環</a:t>
            </a:r>
            <a:r>
              <a:rPr kumimoji="1" lang="ja-JP" altLang="en-US" dirty="0" smtClean="0"/>
              <a:t>化反応によりテトラヨードインデノフルオレンが得られることを報告しています。</a:t>
            </a:r>
            <a:endParaRPr kumimoji="1" lang="en-US" altLang="ja-JP" dirty="0" smtClean="0"/>
          </a:p>
          <a:p>
            <a:endParaRPr kumimoji="1" lang="en-US" altLang="ja-JP" dirty="0" smtClean="0"/>
          </a:p>
          <a:p>
            <a:r>
              <a:rPr kumimoji="1" lang="ja-JP" altLang="en-US" dirty="0" smtClean="0"/>
              <a:t>このように高い反応性を示す</a:t>
            </a:r>
            <a:r>
              <a:rPr kumimoji="1" lang="en-US" altLang="ja-JP" dirty="0" smtClean="0"/>
              <a:t>DBA </a:t>
            </a:r>
            <a:r>
              <a:rPr kumimoji="1" lang="ja-JP" altLang="en-US" dirty="0" smtClean="0"/>
              <a:t>に外部刺激を与えることでテトララジカル中間体が生じる可能性があります。そこで当研究室では、固体表面上において</a:t>
            </a:r>
            <a:r>
              <a:rPr kumimoji="1" lang="en-US" altLang="ja-JP" dirty="0" smtClean="0"/>
              <a:t>DBA1</a:t>
            </a:r>
            <a:r>
              <a:rPr kumimoji="1" lang="ja-JP" altLang="en-US" dirty="0" smtClean="0"/>
              <a:t>を規則正しく配列させることができれば、テトララジカル中間体から近接した分子と反応し、共役ポリマーが形成すると考えられました。この目的のため、こちらに示す化合物</a:t>
            </a:r>
            <a:r>
              <a:rPr kumimoji="1" lang="en-US" altLang="ja-JP" dirty="0" smtClean="0"/>
              <a:t>1b</a:t>
            </a:r>
            <a:r>
              <a:rPr kumimoji="1" lang="ja-JP" altLang="en-US" dirty="0" smtClean="0"/>
              <a:t>から</a:t>
            </a:r>
            <a:r>
              <a:rPr kumimoji="1" lang="en-US" altLang="ja-JP" dirty="0" smtClean="0"/>
              <a:t>1f</a:t>
            </a:r>
            <a:r>
              <a:rPr kumimoji="1" lang="ja-JP" altLang="en-US" dirty="0" err="1" smtClean="0"/>
              <a:t>が合</a:t>
            </a:r>
            <a:r>
              <a:rPr kumimoji="1" lang="ja-JP" altLang="en-US" dirty="0" smtClean="0"/>
              <a:t>成されました。</a:t>
            </a:r>
            <a:r>
              <a:rPr kumimoji="1" lang="en-US" altLang="ja-JP" dirty="0" smtClean="0"/>
              <a:t>1,2,4-</a:t>
            </a:r>
            <a:r>
              <a:rPr kumimoji="1" lang="ja-JP" altLang="en-US" dirty="0" smtClean="0"/>
              <a:t>トリクロロベンゼンおよび</a:t>
            </a:r>
            <a:r>
              <a:rPr kumimoji="1" lang="en-US" altLang="ja-JP" dirty="0" smtClean="0"/>
              <a:t>1-</a:t>
            </a:r>
            <a:r>
              <a:rPr kumimoji="1" lang="ja-JP" altLang="en-US" dirty="0" smtClean="0"/>
              <a:t>フェニルオクタン</a:t>
            </a:r>
            <a:r>
              <a:rPr kumimoji="1" lang="en-US" altLang="ja-JP" dirty="0" smtClean="0"/>
              <a:t>/</a:t>
            </a:r>
            <a:r>
              <a:rPr kumimoji="1" lang="ja-JP" altLang="en-US" dirty="0" smtClean="0"/>
              <a:t>グラファイト界面において</a:t>
            </a:r>
            <a:r>
              <a:rPr kumimoji="1" lang="en-US" altLang="ja-JP" dirty="0" smtClean="0"/>
              <a:t>STM</a:t>
            </a:r>
            <a:r>
              <a:rPr kumimoji="1" lang="ja-JP" altLang="en-US" dirty="0" smtClean="0"/>
              <a:t>観察を行い、ラメラ型の二次元配列を形成することが分かりました。こちらに</a:t>
            </a:r>
            <a:r>
              <a:rPr kumimoji="1" lang="en-US" altLang="ja-JP" dirty="0" smtClean="0"/>
              <a:t>1e</a:t>
            </a:r>
            <a:r>
              <a:rPr kumimoji="1" lang="ja-JP" altLang="en-US" dirty="0" smtClean="0"/>
              <a:t>の</a:t>
            </a:r>
            <a:r>
              <a:rPr kumimoji="1" lang="en-US" altLang="ja-JP" dirty="0" smtClean="0"/>
              <a:t>STM</a:t>
            </a:r>
            <a:r>
              <a:rPr kumimoji="1" lang="ja-JP" altLang="en-US" dirty="0" smtClean="0"/>
              <a:t>画像を示します。画像中の明るい部分が</a:t>
            </a:r>
            <a:r>
              <a:rPr kumimoji="1" lang="en-US" altLang="ja-JP" dirty="0" smtClean="0"/>
              <a:t>DBA</a:t>
            </a:r>
            <a:r>
              <a:rPr kumimoji="1" lang="ja-JP" altLang="en-US" dirty="0" smtClean="0"/>
              <a:t>コア、縞模様がアルキル鎖に相当します。</a:t>
            </a:r>
            <a:r>
              <a:rPr kumimoji="1" lang="en-US" altLang="ja-JP" dirty="0" smtClean="0"/>
              <a:t>DBA</a:t>
            </a:r>
            <a:r>
              <a:rPr kumimoji="1" lang="ja-JP" altLang="en-US" dirty="0" smtClean="0"/>
              <a:t>コアが隣接した配列を形成していることが分かりました。しかしながら、この構造に外部刺激を与えても重合反応の進行は観察されませんでした。原因としてブタジイン間の距離が</a:t>
            </a:r>
            <a:r>
              <a:rPr kumimoji="1" lang="en-US" altLang="ja-JP" dirty="0" smtClean="0"/>
              <a:t>5.9-6.1 nm</a:t>
            </a:r>
            <a:r>
              <a:rPr kumimoji="1" lang="ja-JP" altLang="en-US" dirty="0" smtClean="0"/>
              <a:t>と遠く、分子間反応に適していなかったことや、生成するポリマーがこちらの図のように大きな立体ひずみを有していることが挙げられます。</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CAC89078-E805-48B5-999A-C0CAD0732218}" type="slidenum">
              <a:rPr kumimoji="1" lang="ja-JP" altLang="en-US" smtClean="0"/>
              <a:pPr/>
              <a:t>17</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固相反応において，原系と生成系の結晶構造が変わらないで構造組成だけが変わるような反応は古くから種々知られており，</a:t>
            </a:r>
            <a:r>
              <a:rPr lang="en-US" altLang="ja-JP" dirty="0" smtClean="0"/>
              <a:t>Kohls-chutter1</a:t>
            </a:r>
            <a:r>
              <a:rPr lang="ja-JP" altLang="en-US" dirty="0" smtClean="0"/>
              <a:t>（</a:t>
            </a:r>
            <a:r>
              <a:rPr lang="en-US" altLang="ja-JP" dirty="0" smtClean="0"/>
              <a:t>1927</a:t>
            </a:r>
            <a:r>
              <a:rPr lang="ja-JP" altLang="en-US" dirty="0" smtClean="0"/>
              <a:t>）は，このような反応をトポケミカル反応と名付けた。一方，一世紀以上前から，ある種の共範ジアセチレン化合物が保存中に大きな色変化を示すことが知られていたが，</a:t>
            </a:r>
            <a:r>
              <a:rPr lang="en-US" altLang="ja-JP" dirty="0" smtClean="0"/>
              <a:t>Wegner</a:t>
            </a:r>
            <a:r>
              <a:rPr lang="ja-JP" altLang="en-US" dirty="0" smtClean="0"/>
              <a:t>（</a:t>
            </a:r>
            <a:r>
              <a:rPr lang="en-US" altLang="ja-JP" dirty="0" smtClean="0"/>
              <a:t>1969</a:t>
            </a:r>
            <a:r>
              <a:rPr lang="ja-JP" altLang="en-US" dirty="0" smtClean="0"/>
              <a:t>）はこの色変化をジアセチレンの結晶状態での</a:t>
            </a:r>
            <a:r>
              <a:rPr lang="en-US" altLang="ja-JP" dirty="0" smtClean="0"/>
              <a:t>1,4-</a:t>
            </a:r>
            <a:r>
              <a:rPr lang="ja-JP" altLang="en-US" dirty="0" smtClean="0"/>
              <a:t>重合に基づくものとし，これをトポケミカル重合と呼んだ。この場合，完全な単結晶モノマーがそのまま完全な単結晶ポリマーを与えるので，非常にユニークな重合といえる。重合により格子のパッキング（配列）状態は少し変化するが，その変化は重合という大きな化学変化にもかかわらず最少限であることからトポケミカル反応の一つと考えられる。このトポケミカル重合の最も重要なポイントは，原系（モノマー）の結晶格子中での分子のパッキング状態が重合性を支配し，さらにポリマーの構造および形態をも決めることである。すなわち重合が起こるための特別なパッキングが存在し，モノマー分子がそのパッキングをとらない場合はトポケミカル重合は起こらない。</a:t>
            </a:r>
            <a:br>
              <a:rPr lang="ja-JP" altLang="en-US" dirty="0" smtClean="0"/>
            </a:br>
            <a:endParaRPr kumimoji="1" lang="ja-JP" altLang="en-US" dirty="0"/>
          </a:p>
        </p:txBody>
      </p:sp>
      <p:sp>
        <p:nvSpPr>
          <p:cNvPr id="4" name="スライド番号プレースホルダ 3"/>
          <p:cNvSpPr>
            <a:spLocks noGrp="1"/>
          </p:cNvSpPr>
          <p:nvPr>
            <p:ph type="sldNum" sz="quarter" idx="10"/>
          </p:nvPr>
        </p:nvSpPr>
        <p:spPr/>
        <p:txBody>
          <a:bodyPr/>
          <a:lstStyle/>
          <a:p>
            <a:fld id="{C2820E05-A8C1-44CC-BA67-D09F2EB40DF1}" type="slidenum">
              <a:rPr kumimoji="1" lang="ja-JP" altLang="en-US" smtClean="0"/>
              <a:pPr/>
              <a:t>18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近年、反応性分子を自己集合により固体表面上に配列させ、共役ポリマーを合成する研究が盛んに行われています。</a:t>
            </a:r>
            <a:endParaRPr kumimoji="1" lang="en-US" altLang="ja-JP" dirty="0" smtClean="0"/>
          </a:p>
          <a:p>
            <a:r>
              <a:rPr kumimoji="1" lang="ja-JP" altLang="en-US" dirty="0" smtClean="0"/>
              <a:t>例として青野らが</a:t>
            </a:r>
            <a:r>
              <a:rPr kumimoji="1" lang="ja-JP" altLang="en-US" dirty="0" smtClean="0"/>
              <a:t>最近報告した研究</a:t>
            </a:r>
            <a:r>
              <a:rPr kumimoji="1" lang="ja-JP" altLang="en-US" dirty="0" smtClean="0"/>
              <a:t>について紹介します。</a:t>
            </a:r>
            <a:endParaRPr kumimoji="1" lang="en-US" altLang="ja-JP" dirty="0" smtClean="0"/>
          </a:p>
          <a:p>
            <a:endParaRPr kumimoji="1" lang="en-US" altLang="ja-JP" dirty="0" smtClean="0"/>
          </a:p>
          <a:p>
            <a:r>
              <a:rPr kumimoji="1" lang="ja-JP" altLang="en-US" dirty="0" smtClean="0"/>
              <a:t>このイメージ図の全体がグラファイトでできている固体表面です。</a:t>
            </a:r>
            <a:endParaRPr kumimoji="1" lang="en-US" altLang="ja-JP" dirty="0" smtClean="0"/>
          </a:p>
          <a:p>
            <a:r>
              <a:rPr kumimoji="1" lang="ja-JP" altLang="en-US" dirty="0" smtClean="0"/>
              <a:t>折れ曲がりを持つ長い直線分子がそのグラファイト状に自己集合効果と呼ばれる力によって規則正しく整列しています。</a:t>
            </a:r>
            <a:endParaRPr kumimoji="1" lang="en-US" altLang="ja-JP" dirty="0" smtClean="0"/>
          </a:p>
          <a:p>
            <a:r>
              <a:rPr kumimoji="1" lang="ja-JP" altLang="en-US" dirty="0" smtClean="0"/>
              <a:t>この表面上の吸着分子を観測するものとして</a:t>
            </a:r>
            <a:r>
              <a:rPr kumimoji="1" lang="en-US" altLang="ja-JP" dirty="0" smtClean="0"/>
              <a:t>STM</a:t>
            </a:r>
            <a:r>
              <a:rPr kumimoji="1" lang="ja-JP" altLang="en-US" dirty="0" smtClean="0"/>
              <a:t>と呼ばれるナノスケールでの観察が可能な</a:t>
            </a:r>
            <a:r>
              <a:rPr kumimoji="1" lang="ja-JP" altLang="en-US" dirty="0" smtClean="0"/>
              <a:t>顕微鏡を使っています。</a:t>
            </a:r>
            <a:endParaRPr kumimoji="1" lang="en-US" altLang="ja-JP" dirty="0" smtClean="0"/>
          </a:p>
          <a:p>
            <a:r>
              <a:rPr kumimoji="1" lang="ja-JP" altLang="en-US" dirty="0" smtClean="0"/>
              <a:t>この顕微鏡の探針は非常</a:t>
            </a:r>
            <a:r>
              <a:rPr kumimoji="1" lang="ja-JP" altLang="en-US" dirty="0" smtClean="0"/>
              <a:t>に鋭く</a:t>
            </a:r>
            <a:r>
              <a:rPr kumimoji="1" lang="ja-JP" altLang="en-US" dirty="0" smtClean="0"/>
              <a:t>とがっており、この探</a:t>
            </a:r>
            <a:r>
              <a:rPr kumimoji="1" lang="ja-JP" altLang="en-US" dirty="0" smtClean="0"/>
              <a:t>針から流れるパルス電圧によってラジカル重合と呼ばれる重合体合成反応が起こります</a:t>
            </a:r>
            <a:r>
              <a:rPr kumimoji="1" lang="ja-JP" altLang="en-US" dirty="0" smtClean="0"/>
              <a:t>。</a:t>
            </a:r>
            <a:endParaRPr kumimoji="1" lang="en-US" altLang="ja-JP" dirty="0" smtClean="0"/>
          </a:p>
          <a:p>
            <a:r>
              <a:rPr kumimoji="1" lang="ja-JP" altLang="en-US" dirty="0" smtClean="0"/>
              <a:t>反応</a:t>
            </a:r>
            <a:r>
              <a:rPr kumimoji="1" lang="ja-JP" altLang="en-US" dirty="0" smtClean="0"/>
              <a:t>しているのはこちらの三重結合が二つありますブタジイン部位と呼ばれる部分です。この黄色のマークしてある部分が今回の分子の重合反応が起こっている部分であり、この反応末端と優れた光学特性を示すフタロシアニンとをナノスケールで配線できたことを報告しています。</a:t>
            </a:r>
            <a:endParaRPr kumimoji="1" lang="en-US" altLang="ja-JP" dirty="0" smtClean="0"/>
          </a:p>
          <a:p>
            <a:endParaRPr lang="en-US" altLang="ja-JP" dirty="0" smtClean="0"/>
          </a:p>
          <a:p>
            <a:r>
              <a:rPr lang="ja-JP" altLang="en-US" dirty="0" smtClean="0"/>
              <a:t>今回この</a:t>
            </a:r>
            <a:r>
              <a:rPr lang="ja-JP" altLang="en-US" dirty="0" smtClean="0"/>
              <a:t>ような表面において自己</a:t>
            </a:r>
            <a:r>
              <a:rPr lang="ja-JP" altLang="en-US" dirty="0" smtClean="0"/>
              <a:t>集合によって並んだ直線分子が、</a:t>
            </a:r>
            <a:r>
              <a:rPr lang="en-US" altLang="ja-JP" dirty="0" smtClean="0"/>
              <a:t>STM</a:t>
            </a:r>
            <a:r>
              <a:rPr lang="ja-JP" altLang="en-US" dirty="0" smtClean="0"/>
              <a:t>からのパルス電圧に</a:t>
            </a:r>
            <a:r>
              <a:rPr lang="ja-JP" altLang="en-US" dirty="0" smtClean="0"/>
              <a:t>よって全体の配列</a:t>
            </a:r>
            <a:r>
              <a:rPr lang="ja-JP" altLang="en-US" dirty="0" smtClean="0"/>
              <a:t>状態を</a:t>
            </a:r>
            <a:r>
              <a:rPr lang="ja-JP" altLang="en-US" dirty="0" smtClean="0"/>
              <a:t>変化させずに一部分だけ変化している反応はトポケミカル</a:t>
            </a:r>
            <a:r>
              <a:rPr lang="ja-JP" altLang="en-US" dirty="0" smtClean="0"/>
              <a:t>反応と呼ばれ</a:t>
            </a:r>
            <a:r>
              <a:rPr lang="ja-JP" altLang="en-US" dirty="0" smtClean="0"/>
              <a:t>、報告例はまだ少なく</a:t>
            </a:r>
            <a:r>
              <a:rPr lang="ja-JP" altLang="en-US" dirty="0" smtClean="0"/>
              <a:t>、非常にユニークな</a:t>
            </a:r>
            <a:r>
              <a:rPr lang="ja-JP" altLang="en-US" dirty="0" smtClean="0"/>
              <a:t>重合反応と</a:t>
            </a:r>
            <a:r>
              <a:rPr lang="ja-JP" altLang="en-US" dirty="0" smtClean="0"/>
              <a:t>いえます。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C2820E05-A8C1-44CC-BA67-D09F2EB40DF1}"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今回の発表の内容</a:t>
            </a:r>
            <a:r>
              <a:rPr kumimoji="1" lang="ja-JP" altLang="en-US" dirty="0" smtClean="0"/>
              <a:t>です。先ほどの話</a:t>
            </a:r>
            <a:r>
              <a:rPr kumimoji="1" lang="ja-JP" altLang="en-US" dirty="0" smtClean="0"/>
              <a:t>の中でキーワードとなっていたナノスケールでの測定が可能である走査型トンネル顕微鏡、</a:t>
            </a:r>
            <a:r>
              <a:rPr kumimoji="1" lang="en-US" altLang="ja-JP" dirty="0" smtClean="0"/>
              <a:t>STM</a:t>
            </a:r>
            <a:r>
              <a:rPr kumimoji="1" lang="ja-JP" altLang="en-US" dirty="0" smtClean="0"/>
              <a:t>について解説します。</a:t>
            </a:r>
            <a:endParaRPr kumimoji="1" lang="en-US" altLang="ja-JP" dirty="0" smtClean="0"/>
          </a:p>
          <a:p>
            <a:r>
              <a:rPr kumimoji="1" lang="ja-JP" altLang="en-US" dirty="0" smtClean="0"/>
              <a:t>次に固液界面において分子が規則正しく配列していました、自己集合について解説します。</a:t>
            </a:r>
            <a:endParaRPr kumimoji="1" lang="en-US" altLang="ja-JP" dirty="0" smtClean="0"/>
          </a:p>
          <a:p>
            <a:r>
              <a:rPr kumimoji="1" lang="ja-JP" altLang="en-US" dirty="0" smtClean="0"/>
              <a:t>また、今回の共役ポリマー合成の反応として分子間でラジカル重合反応が起きているのでその解説を行います。</a:t>
            </a:r>
            <a:endParaRPr kumimoji="1" lang="en-US" altLang="ja-JP" dirty="0" smtClean="0"/>
          </a:p>
          <a:p>
            <a:r>
              <a:rPr kumimoji="1" lang="ja-JP" altLang="en-US" dirty="0" smtClean="0"/>
              <a:t>最後に自分の研究の背景とテーマについて発表させていただきます。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C2820E05-A8C1-44CC-BA67-D09F2EB40DF1}"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latin typeface="Arial" charset="0"/>
                <a:ea typeface="ＭＳ Ｐゴシック" charset="-128"/>
              </a:rPr>
              <a:t>基板表面の形成されたナノ構造の観察には走査型トンネル顕微鏡、</a:t>
            </a:r>
            <a:r>
              <a:rPr lang="en-US" altLang="ja-JP" dirty="0" smtClean="0">
                <a:latin typeface="Arial" charset="0"/>
                <a:ea typeface="ＭＳ Ｐゴシック" charset="-128"/>
              </a:rPr>
              <a:t>STM</a:t>
            </a:r>
            <a:r>
              <a:rPr lang="ja-JP" altLang="en-US" dirty="0" smtClean="0">
                <a:latin typeface="Arial" charset="0"/>
                <a:ea typeface="ＭＳ Ｐゴシック" charset="-128"/>
              </a:rPr>
              <a:t>を用いています。</a:t>
            </a:r>
            <a:endParaRPr lang="en-US" altLang="ja-JP" dirty="0" smtClean="0">
              <a:latin typeface="Arial" charset="0"/>
              <a:ea typeface="ＭＳ Ｐゴシック" charset="-128"/>
            </a:endParaRPr>
          </a:p>
          <a:p>
            <a:r>
              <a:rPr lang="ja-JP" altLang="en-US" dirty="0" smtClean="0">
                <a:latin typeface="Arial" charset="0"/>
                <a:ea typeface="ＭＳ Ｐゴシック" charset="-128"/>
              </a:rPr>
              <a:t>右上の画像は金（</a:t>
            </a:r>
            <a:r>
              <a:rPr lang="en-US" altLang="ja-JP" dirty="0" smtClean="0">
                <a:latin typeface="Arial" charset="0"/>
                <a:ea typeface="ＭＳ Ｐゴシック" charset="-128"/>
              </a:rPr>
              <a:t>111</a:t>
            </a:r>
            <a:r>
              <a:rPr lang="ja-JP" altLang="en-US" dirty="0" smtClean="0">
                <a:latin typeface="Arial" charset="0"/>
                <a:ea typeface="ＭＳ Ｐゴシック" charset="-128"/>
              </a:rPr>
              <a:t>）面の</a:t>
            </a:r>
            <a:r>
              <a:rPr lang="en-US" altLang="ja-JP" dirty="0" smtClean="0">
                <a:latin typeface="Arial" charset="0"/>
                <a:ea typeface="ＭＳ Ｐゴシック" charset="-128"/>
              </a:rPr>
              <a:t>STM</a:t>
            </a:r>
            <a:r>
              <a:rPr lang="ja-JP" altLang="en-US" dirty="0" smtClean="0">
                <a:latin typeface="Arial" charset="0"/>
                <a:ea typeface="ＭＳ Ｐゴシック" charset="-128"/>
              </a:rPr>
              <a:t>画像で、ドット一つ一つが金原子です。</a:t>
            </a:r>
            <a:endParaRPr lang="en-US" altLang="ja-JP" dirty="0" smtClean="0">
              <a:latin typeface="Arial" charset="0"/>
              <a:ea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charset="0"/>
                <a:ea typeface="ＭＳ Ｐゴシック" charset="-128"/>
              </a:rPr>
              <a:t>また右上の画像はグラファイトの</a:t>
            </a:r>
            <a:r>
              <a:rPr lang="en-US" altLang="ja-JP" dirty="0" smtClean="0">
                <a:latin typeface="Arial" charset="0"/>
                <a:ea typeface="ＭＳ Ｐゴシック" charset="-128"/>
              </a:rPr>
              <a:t>STM</a:t>
            </a:r>
            <a:r>
              <a:rPr lang="ja-JP" altLang="en-US" dirty="0" smtClean="0">
                <a:latin typeface="Arial" charset="0"/>
                <a:ea typeface="ＭＳ Ｐゴシック" charset="-128"/>
              </a:rPr>
              <a:t>画像で、ドット一つ一つが炭素原子になります。</a:t>
            </a:r>
            <a:endParaRPr lang="en-US" altLang="ja-JP" dirty="0" smtClean="0">
              <a:latin typeface="Arial" charset="0"/>
              <a:ea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t>きわめて小さな表面の起伏が明瞭に観察されているのが分かります。</a:t>
            </a:r>
            <a:endParaRPr lang="en-US" altLang="ja-JP" dirty="0" smtClean="0">
              <a:latin typeface="Arial" charset="0"/>
              <a:ea typeface="ＭＳ Ｐゴシック" charset="-128"/>
            </a:endParaRPr>
          </a:p>
          <a:p>
            <a:r>
              <a:rPr lang="en-US" altLang="ja-JP" b="0" dirty="0" smtClean="0"/>
              <a:t>STM</a:t>
            </a:r>
            <a:r>
              <a:rPr lang="ja-JP" altLang="en-US" b="0" dirty="0" smtClean="0"/>
              <a:t>では空間分解能が</a:t>
            </a:r>
            <a:r>
              <a:rPr lang="en-US" altLang="ja-JP" b="0" dirty="0" smtClean="0"/>
              <a:t>0.1nm</a:t>
            </a:r>
            <a:r>
              <a:rPr lang="ja-JP" altLang="en-US" b="0" dirty="0" smtClean="0"/>
              <a:t>以下という原子レベルでの観察が可能で、超高真空条件という厳しい条件を必要とせず大気中・溶液中など、様々な環境下での動作が可能であります。</a:t>
            </a:r>
            <a:endParaRPr lang="en-US" altLang="ja-JP" b="0" dirty="0" smtClean="0"/>
          </a:p>
          <a:p>
            <a:r>
              <a:rPr lang="ja-JP" altLang="en-US" b="0" dirty="0" smtClean="0"/>
              <a:t>きわめて小さな表面の起伏が明瞭に観察されているのが分かります。</a:t>
            </a:r>
            <a:endParaRPr kumimoji="1" lang="ja-JP" altLang="en-US" dirty="0"/>
          </a:p>
        </p:txBody>
      </p:sp>
      <p:sp>
        <p:nvSpPr>
          <p:cNvPr id="4" name="スライド番号プレースホルダ 3"/>
          <p:cNvSpPr>
            <a:spLocks noGrp="1"/>
          </p:cNvSpPr>
          <p:nvPr>
            <p:ph type="sldNum" sz="quarter" idx="10"/>
          </p:nvPr>
        </p:nvSpPr>
        <p:spPr/>
        <p:txBody>
          <a:bodyPr/>
          <a:lstStyle/>
          <a:p>
            <a:fld id="{C2820E05-A8C1-44CC-BA67-D09F2EB40DF1}"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3250002-556C-45C3-A429-B89132E755AF}" type="slidenum">
              <a:rPr lang="en-US" altLang="ja-JP"/>
              <a:pPr/>
              <a:t>5</a:t>
            </a:fld>
            <a:endParaRPr lang="en-US" altLang="ja-JP"/>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ja-JP" altLang="en-US" dirty="0" smtClean="0">
                <a:latin typeface="Arial" charset="0"/>
                <a:ea typeface="ＭＳ Ｐゴシック" charset="-128"/>
              </a:rPr>
              <a:t>次に、</a:t>
            </a:r>
            <a:r>
              <a:rPr lang="en-US" altLang="ja-JP" dirty="0" smtClean="0">
                <a:latin typeface="Arial" charset="0"/>
                <a:ea typeface="ＭＳ Ｐゴシック" charset="-128"/>
              </a:rPr>
              <a:t>STM</a:t>
            </a:r>
            <a:r>
              <a:rPr lang="ja-JP" altLang="en-US" dirty="0" smtClean="0">
                <a:latin typeface="Arial" charset="0"/>
                <a:ea typeface="ＭＳ Ｐゴシック" charset="-128"/>
              </a:rPr>
              <a:t>の原理について簡単に説明します。</a:t>
            </a:r>
            <a:endParaRPr lang="en-US" altLang="ja-JP" dirty="0" smtClean="0">
              <a:latin typeface="Arial" charset="0"/>
              <a:ea typeface="ＭＳ Ｐゴシック" charset="-128"/>
            </a:endParaRPr>
          </a:p>
          <a:p>
            <a:r>
              <a:rPr lang="en-US" altLang="ja-JP" dirty="0" smtClean="0">
                <a:latin typeface="Arial" charset="0"/>
                <a:ea typeface="ＭＳ Ｐ明朝" pitchFamily="-106" charset="-128"/>
              </a:rPr>
              <a:t>STM</a:t>
            </a:r>
            <a:r>
              <a:rPr lang="ja-JP" altLang="en-US" dirty="0" smtClean="0">
                <a:latin typeface="Arial" charset="0"/>
                <a:ea typeface="ＭＳ Ｐ明朝" pitchFamily="-106" charset="-128"/>
              </a:rPr>
              <a:t>はトンネル電流によって表面を観察します。</a:t>
            </a:r>
            <a:endParaRPr lang="en-US" altLang="ja-JP" dirty="0" smtClean="0">
              <a:latin typeface="Arial" charset="0"/>
              <a:ea typeface="ＭＳ Ｐ明朝" pitchFamily="-106" charset="-128"/>
            </a:endParaRPr>
          </a:p>
          <a:p>
            <a:r>
              <a:rPr lang="ja-JP" altLang="en-US" dirty="0" smtClean="0">
                <a:latin typeface="Arial" charset="0"/>
                <a:ea typeface="ＭＳ Ｐ明朝" pitchFamily="-106" charset="-128"/>
              </a:rPr>
              <a:t>このトンネル電流の流れやすさは障壁幅に強く依存します</a:t>
            </a:r>
            <a:r>
              <a:rPr lang="ja-JP" altLang="en-US" dirty="0" smtClean="0">
                <a:latin typeface="Arial" charset="0"/>
                <a:ea typeface="ＭＳ Ｐ明朝" pitchFamily="-106" charset="-128"/>
              </a:rPr>
              <a:t>。障壁幅とはここに示すように探針から表面までの距離に相当します。</a:t>
            </a:r>
            <a:endParaRPr lang="en-US" altLang="ja-JP" dirty="0" smtClean="0">
              <a:latin typeface="Arial" charset="0"/>
              <a:ea typeface="ＭＳ Ｐ明朝" pitchFamily="-106" charset="-128"/>
            </a:endParaRPr>
          </a:p>
          <a:p>
            <a:r>
              <a:rPr lang="ja-JP" altLang="en-US" dirty="0" smtClean="0">
                <a:latin typeface="Arial" charset="0"/>
                <a:ea typeface="ＭＳ Ｐ明朝" pitchFamily="-106" charset="-128"/>
              </a:rPr>
              <a:t>障壁幅が小さければ小さいほど大きなトンネル電流が流れ，逆に大きくなるととたんにトンネル電流は小さくなります。</a:t>
            </a:r>
            <a:endParaRPr lang="en-US" altLang="ja-JP" dirty="0" smtClean="0">
              <a:latin typeface="Arial" charset="0"/>
              <a:ea typeface="ＭＳ Ｐ明朝" pitchFamily="-106" charset="-128"/>
            </a:endParaRPr>
          </a:p>
          <a:p>
            <a:r>
              <a:rPr lang="ja-JP" altLang="en-US" dirty="0" smtClean="0">
                <a:latin typeface="Arial" charset="0"/>
                <a:ea typeface="ＭＳ Ｐ明朝" pitchFamily="-106" charset="-128"/>
              </a:rPr>
              <a:t>なお、電流値は障壁幅に対して指数関数的に変化します。</a:t>
            </a:r>
            <a:r>
              <a:rPr lang="en-US" altLang="ja-JP" dirty="0" smtClean="0">
                <a:latin typeface="Arial" charset="0"/>
                <a:ea typeface="ＭＳ Ｐ明朝" pitchFamily="-106" charset="-128"/>
              </a:rPr>
              <a:t/>
            </a:r>
            <a:br>
              <a:rPr lang="en-US" altLang="ja-JP" dirty="0" smtClean="0">
                <a:latin typeface="Arial" charset="0"/>
                <a:ea typeface="ＭＳ Ｐ明朝" pitchFamily="-106" charset="-128"/>
              </a:rPr>
            </a:br>
            <a:r>
              <a:rPr lang="ja-JP" altLang="en-US" dirty="0" smtClean="0">
                <a:latin typeface="Arial" charset="0"/>
                <a:ea typeface="ＭＳ Ｐ明朝" pitchFamily="-106" charset="-128"/>
              </a:rPr>
              <a:t>そして、探針と表面間に電圧を印加し、探針を表面上で走査することで、物質表面の原子の凹凸により探針と物質の距離が変化し、流れる電流値が変化します。</a:t>
            </a:r>
            <a:r>
              <a:rPr lang="en-US" altLang="ja-JP" dirty="0" smtClean="0">
                <a:latin typeface="Arial" charset="0"/>
                <a:ea typeface="ＭＳ Ｐ明朝" pitchFamily="-106" charset="-128"/>
              </a:rPr>
              <a:t/>
            </a:r>
            <a:br>
              <a:rPr lang="en-US" altLang="ja-JP" dirty="0" smtClean="0">
                <a:latin typeface="Arial" charset="0"/>
                <a:ea typeface="ＭＳ Ｐ明朝" pitchFamily="-106" charset="-128"/>
              </a:rPr>
            </a:br>
            <a:r>
              <a:rPr lang="ja-JP" altLang="en-US" dirty="0" smtClean="0">
                <a:latin typeface="Arial" charset="0"/>
                <a:ea typeface="ＭＳ Ｐ明朝" pitchFamily="-106" charset="-128"/>
              </a:rPr>
              <a:t>この電流値の違いによって分子をイメージングすることができます。</a:t>
            </a:r>
            <a:endParaRPr lang="en-US" altLang="ja-JP" dirty="0" smtClean="0">
              <a:latin typeface="Arial" charset="0"/>
              <a:ea typeface="ＭＳ Ｐ明朝" pitchFamily="-106" charset="-128"/>
            </a:endParaRPr>
          </a:p>
          <a:p>
            <a:r>
              <a:rPr lang="ja-JP" altLang="en-US" dirty="0" smtClean="0">
                <a:latin typeface="Arial" charset="0"/>
                <a:ea typeface="ＭＳ Ｐ明朝" pitchFamily="-106" charset="-128"/>
              </a:rPr>
              <a:t>また</a:t>
            </a:r>
            <a:r>
              <a:rPr lang="en-US" altLang="ja-JP" dirty="0" smtClean="0">
                <a:latin typeface="Arial" charset="0"/>
                <a:ea typeface="ＭＳ Ｐ明朝" pitchFamily="-106" charset="-128"/>
              </a:rPr>
              <a:t>STM</a:t>
            </a:r>
            <a:r>
              <a:rPr lang="ja-JP" altLang="en-US" dirty="0" smtClean="0">
                <a:latin typeface="Arial" charset="0"/>
                <a:ea typeface="ＭＳ Ｐ明朝" pitchFamily="-106" charset="-128"/>
              </a:rPr>
              <a:t>の原子レベルの分解能が主として探針先端の曲率半径で決められており、原子一個ずつをなぞっていく探針の先端は原子一個程度の半径であると理論的に分かっています。</a:t>
            </a:r>
            <a:endParaRPr lang="en-US" altLang="ja-JP" dirty="0" smtClean="0">
              <a:latin typeface="Arial" charset="0"/>
              <a:ea typeface="ＭＳ Ｐ明朝" pitchFamily="-106" charset="-128"/>
            </a:endParaRPr>
          </a:p>
          <a:p>
            <a:endParaRPr lang="en-US" altLang="ja-JP" dirty="0" smtClean="0">
              <a:latin typeface="Arial" charset="0"/>
              <a:ea typeface="ＭＳ Ｐ明朝" pitchFamily="-106" charset="-128"/>
            </a:endParaRPr>
          </a:p>
          <a:p>
            <a:endParaRPr lang="ja-JP" altLang="en-US" dirty="0" smtClean="0">
              <a:latin typeface="Arial" charset="0"/>
              <a:ea typeface="ＭＳ Ｐ明朝"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つづきまして自己集合について説明</a:t>
            </a:r>
            <a:r>
              <a:rPr kumimoji="1" lang="ja-JP" altLang="en-US" dirty="0" smtClean="0"/>
              <a:t>します。</a:t>
            </a:r>
            <a:endParaRPr kumimoji="1" lang="en-US" altLang="ja-JP" dirty="0" smtClean="0"/>
          </a:p>
          <a:p>
            <a:r>
              <a:rPr lang="ja-JP" altLang="en-US" dirty="0" smtClean="0"/>
              <a:t>硫酸塩飽和</a:t>
            </a:r>
            <a:r>
              <a:rPr lang="ja-JP" altLang="en-US" dirty="0" smtClean="0"/>
              <a:t>水溶液に小さなミョウバンの種を付けた糸を垂らしておけば自然とミョウバンの結晶は成長します。</a:t>
            </a:r>
            <a:endParaRPr lang="en-US" altLang="ja-JP" dirty="0" smtClean="0"/>
          </a:p>
          <a:p>
            <a:r>
              <a:rPr lang="ja-JP" altLang="en-US" dirty="0" smtClean="0"/>
              <a:t>また冷えたグラスの表面には水滴が付着し、それがどんどん集まって大きな水滴になります。</a:t>
            </a:r>
            <a:endParaRPr lang="en-US" altLang="ja-JP" dirty="0" smtClean="0"/>
          </a:p>
          <a:p>
            <a:r>
              <a:rPr kumimoji="1" lang="ja-JP" altLang="en-US" dirty="0" smtClean="0"/>
              <a:t>熱力学の第二法則によれば物事はエントロピーは増大する方向、つまりより乱雑になる方向に向かうのでミョウバンの結晶やグラスについた水滴は少し奇妙に感じるかもしれません。</a:t>
            </a:r>
            <a:endParaRPr kumimoji="1" lang="en-US" altLang="ja-JP" dirty="0" smtClean="0"/>
          </a:p>
          <a:p>
            <a:r>
              <a:rPr lang="ja-JP" altLang="en-US" dirty="0" smtClean="0"/>
              <a:t>実はこの場合、系の粒子の間には、ある相互作用がはたらいているため、相互作用による安定化がエントロピーに打ち勝って、全体として秩序だった方向へ向っていきます。</a:t>
            </a:r>
            <a:endParaRPr lang="en-US" altLang="ja-JP" dirty="0" smtClean="0"/>
          </a:p>
          <a:p>
            <a:r>
              <a:rPr lang="ja-JP" altLang="en-US" dirty="0" smtClean="0"/>
              <a:t>その結果自己集合と呼ばれる自然な秩序化が生まれます。</a:t>
            </a:r>
            <a:br>
              <a:rPr lang="ja-JP" altLang="en-US" dirty="0" smtClean="0"/>
            </a:br>
            <a:r>
              <a:rPr lang="ja-JP" altLang="en-US" dirty="0" smtClean="0"/>
              <a:t/>
            </a:r>
            <a:br>
              <a:rPr lang="ja-JP" altLang="en-US" dirty="0" smtClean="0"/>
            </a:br>
            <a:endParaRPr kumimoji="1" lang="en-US" altLang="ja-JP" dirty="0" smtClean="0"/>
          </a:p>
        </p:txBody>
      </p:sp>
      <p:sp>
        <p:nvSpPr>
          <p:cNvPr id="4" name="スライド番号プレースホルダ 3"/>
          <p:cNvSpPr>
            <a:spLocks noGrp="1"/>
          </p:cNvSpPr>
          <p:nvPr>
            <p:ph type="sldNum" sz="quarter" idx="10"/>
          </p:nvPr>
        </p:nvSpPr>
        <p:spPr/>
        <p:txBody>
          <a:bodyPr/>
          <a:lstStyle/>
          <a:p>
            <a:fld id="{C2820E05-A8C1-44CC-BA67-D09F2EB40DF1}"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CC8F9-CF5A-41C6-BF37-C08EB02AE430}" type="slidenum">
              <a:rPr lang="en-US" altLang="ja-JP"/>
              <a:pPr/>
              <a:t>7</a:t>
            </a:fld>
            <a:endParaRPr lang="en-US" altLang="ja-JP"/>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ja-JP" altLang="en-US" dirty="0" smtClean="0"/>
              <a:t>自己</a:t>
            </a:r>
            <a:r>
              <a:rPr lang="ja-JP" altLang="en-US" dirty="0" smtClean="0"/>
              <a:t>集合という</a:t>
            </a:r>
            <a:r>
              <a:rPr lang="ja-JP" altLang="en-US" dirty="0" smtClean="0"/>
              <a:t>現象は分子レベルでも起きます。</a:t>
            </a:r>
            <a:endParaRPr lang="en-US" altLang="ja-JP" dirty="0" smtClean="0"/>
          </a:p>
          <a:p>
            <a:r>
              <a:rPr lang="ja-JP" altLang="en-US" dirty="0" smtClean="0"/>
              <a:t>表面</a:t>
            </a:r>
            <a:r>
              <a:rPr lang="ja-JP" altLang="en-US" dirty="0"/>
              <a:t>において、二次元ナノ構造体</a:t>
            </a:r>
            <a:r>
              <a:rPr lang="ja-JP" altLang="en-US" dirty="0" smtClean="0"/>
              <a:t>は分子同士の相互作用に</a:t>
            </a:r>
            <a:r>
              <a:rPr lang="ja-JP" altLang="en-US" dirty="0"/>
              <a:t>より形成されます</a:t>
            </a:r>
            <a:r>
              <a:rPr lang="ja-JP" altLang="en-US" dirty="0" smtClean="0"/>
              <a:t>。</a:t>
            </a:r>
            <a:endParaRPr lang="en-US" altLang="ja-JP" dirty="0" smtClean="0"/>
          </a:p>
          <a:p>
            <a:r>
              <a:rPr lang="ja-JP" altLang="en-US" dirty="0" smtClean="0"/>
              <a:t>カルボニル機やヒドロキシ基などの官能基をもつ分子同士は分子間で水素結合などの相互作用を起こし、官能基を持たない炭素鎖でもファンデルワールス力という相互</a:t>
            </a:r>
            <a:r>
              <a:rPr lang="ja-JP" altLang="en-US" dirty="0"/>
              <a:t>作用が働きます</a:t>
            </a:r>
            <a:r>
              <a:rPr lang="ja-JP" altLang="en-US" dirty="0" smtClean="0"/>
              <a:t>。</a:t>
            </a:r>
            <a:endParaRPr lang="en-US" altLang="ja-JP" dirty="0" smtClean="0"/>
          </a:p>
          <a:p>
            <a:r>
              <a:rPr lang="ja-JP" altLang="en-US" dirty="0" smtClean="0"/>
              <a:t>この</a:t>
            </a:r>
            <a:r>
              <a:rPr lang="ja-JP" altLang="en-US" dirty="0"/>
              <a:t>分子間相互作用が調整された分子を用いることで、このように様々な自己集合によるナノ構造体を構築できます</a:t>
            </a:r>
            <a:r>
              <a:rPr lang="ja-JP" altLang="en-US" dirty="0" smtClean="0"/>
              <a:t>。</a:t>
            </a:r>
            <a:endParaRPr lang="en-US" altLang="ja-JP" dirty="0" smtClean="0"/>
          </a:p>
          <a:p>
            <a:r>
              <a:rPr lang="ja-JP" altLang="en-US" dirty="0" smtClean="0"/>
              <a:t>この二つの分子間相互作用について詳しく説明します。</a:t>
            </a:r>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まずは水素結合を説明</a:t>
            </a:r>
            <a:r>
              <a:rPr lang="ja-JP" altLang="en-US" dirty="0" smtClean="0"/>
              <a:t>します。</a:t>
            </a:r>
            <a:r>
              <a:rPr lang="ja-JP" altLang="en-US" dirty="0" smtClean="0"/>
              <a:t>こちらの水分子をご覧ください。</a:t>
            </a:r>
            <a:endParaRPr lang="en-US" altLang="ja-JP" dirty="0" smtClean="0"/>
          </a:p>
          <a:p>
            <a:pPr eaLnBrk="1" hangingPunct="1">
              <a:spcBef>
                <a:spcPct val="0"/>
              </a:spcBef>
            </a:pPr>
            <a:r>
              <a:rPr lang="ja-JP" altLang="en-US" dirty="0" smtClean="0"/>
              <a:t>水分子の水素原子は電気陰性度の大きい酸素原子と結合しているため電気的にプラスとなっています。</a:t>
            </a:r>
            <a:endParaRPr lang="en-US" altLang="ja-JP" dirty="0" smtClean="0"/>
          </a:p>
          <a:p>
            <a:pPr eaLnBrk="1" hangingPunct="1">
              <a:spcBef>
                <a:spcPct val="0"/>
              </a:spcBef>
            </a:pPr>
            <a:r>
              <a:rPr lang="ja-JP" altLang="en-US" dirty="0" smtClean="0"/>
              <a:t>そのため電気的にマイナスとなっている酸素原子との間で引力的に相互作用します。</a:t>
            </a:r>
            <a:endParaRPr lang="en-US" altLang="ja-JP" dirty="0" smtClean="0"/>
          </a:p>
          <a:p>
            <a:pPr eaLnBrk="1" hangingPunct="1">
              <a:spcBef>
                <a:spcPct val="0"/>
              </a:spcBef>
            </a:pPr>
            <a:r>
              <a:rPr lang="ja-JP" altLang="en-US" dirty="0" smtClean="0"/>
              <a:t>ちなみに水の沸点が高いのはこのような水素結合が分子間で形成されているためです。</a:t>
            </a:r>
            <a:endParaRPr lang="en-US" altLang="ja-JP" dirty="0" smtClean="0"/>
          </a:p>
          <a:p>
            <a:pPr eaLnBrk="1" hangingPunct="1">
              <a:spcBef>
                <a:spcPct val="0"/>
              </a:spcBef>
            </a:pPr>
            <a:r>
              <a:rPr lang="ja-JP" altLang="en-US" dirty="0" smtClean="0"/>
              <a:t>水素結合を利用したのがこちらの例です。</a:t>
            </a:r>
            <a:endParaRPr lang="en-US" altLang="ja-JP" dirty="0" smtClean="0"/>
          </a:p>
          <a:p>
            <a:pPr eaLnBrk="1" hangingPunct="1">
              <a:spcBef>
                <a:spcPct val="0"/>
              </a:spcBef>
            </a:pPr>
            <a:r>
              <a:rPr lang="ja-JP" altLang="en-US" dirty="0" smtClean="0"/>
              <a:t>カルボキシル基を３つもつこちらの分子は、それぞれ三か所でこのように水素結合することで、分子モデルで示したようなハニカム構造を形成します。</a:t>
            </a:r>
            <a:endParaRPr lang="en-US" altLang="ja-JP" dirty="0" smtClean="0"/>
          </a:p>
          <a:p>
            <a:pPr eaLnBrk="1" hangingPunct="1">
              <a:spcBef>
                <a:spcPct val="0"/>
              </a:spcBef>
            </a:pPr>
            <a:r>
              <a:rPr lang="ja-JP" altLang="en-US" dirty="0" smtClean="0"/>
              <a:t>右の絵がその様子を観察した</a:t>
            </a:r>
            <a:r>
              <a:rPr lang="en-US" altLang="ja-JP" dirty="0" smtClean="0"/>
              <a:t>STM</a:t>
            </a:r>
            <a:r>
              <a:rPr lang="ja-JP" altLang="en-US" dirty="0" smtClean="0"/>
              <a:t>画像です。</a:t>
            </a:r>
            <a:endParaRPr lang="en-US" altLang="ja-JP" dirty="0" smtClean="0"/>
          </a:p>
          <a:p>
            <a:pPr eaLnBrk="1" hangingPunct="1">
              <a:spcBef>
                <a:spcPct val="0"/>
              </a:spcBef>
            </a:pPr>
            <a:r>
              <a:rPr lang="ja-JP" altLang="en-US" dirty="0" smtClean="0"/>
              <a:t>ハニカム構造が形成されていることが分かると思います。</a:t>
            </a:r>
          </a:p>
        </p:txBody>
      </p:sp>
      <p:sp>
        <p:nvSpPr>
          <p:cNvPr id="204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A77102-7D67-41DE-A540-73EF504CEDC9}" type="slidenum">
              <a:rPr lang="ja-JP" altLang="en-US" smtClean="0">
                <a:ea typeface="ＭＳ Ｐゴシック" charset="-128"/>
              </a:rPr>
              <a:pPr/>
              <a:t>8</a:t>
            </a:fld>
            <a:endParaRPr lang="en-US" altLang="ja-JP"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次にファンデルワールス力について説明します。</a:t>
            </a:r>
            <a:endParaRPr lang="en-US" altLang="ja-JP" dirty="0" smtClean="0"/>
          </a:p>
          <a:p>
            <a:pPr eaLnBrk="1" hangingPunct="1">
              <a:spcBef>
                <a:spcPct val="0"/>
              </a:spcBef>
            </a:pPr>
            <a:r>
              <a:rPr lang="ja-JP" altLang="en-US" dirty="0" smtClean="0"/>
              <a:t>ファンデルワールス力とは、先ほどとは違い電荷を持たない中性の原子、分子間などで働く力のことです。</a:t>
            </a:r>
            <a:endParaRPr lang="en-US" altLang="ja-JP" dirty="0" smtClean="0"/>
          </a:p>
          <a:p>
            <a:pPr eaLnBrk="1" hangingPunct="1">
              <a:spcBef>
                <a:spcPct val="0"/>
              </a:spcBef>
            </a:pPr>
            <a:r>
              <a:rPr lang="ja-JP" altLang="en-US" dirty="0" smtClean="0"/>
              <a:t>ポリ袋のポリエチレンはこのように</a:t>
            </a:r>
            <a:r>
              <a:rPr lang="en-US" altLang="ja-JP" dirty="0" smtClean="0"/>
              <a:t>CH2</a:t>
            </a:r>
            <a:r>
              <a:rPr lang="ja-JP" altLang="en-US" dirty="0" smtClean="0"/>
              <a:t>が長く続いたものです。</a:t>
            </a:r>
            <a:endParaRPr lang="en-US" altLang="ja-JP" dirty="0" smtClean="0"/>
          </a:p>
          <a:p>
            <a:pPr eaLnBrk="1" hangingPunct="1">
              <a:spcBef>
                <a:spcPct val="0"/>
              </a:spcBef>
            </a:pPr>
            <a:r>
              <a:rPr lang="ja-JP" altLang="en-US" dirty="0" smtClean="0"/>
              <a:t>プラスやマイナスなどの電荷がないにも</a:t>
            </a:r>
            <a:r>
              <a:rPr lang="ja-JP" altLang="en-US" dirty="0" smtClean="0"/>
              <a:t>関わらず凝集しているのはファンデルワールス力</a:t>
            </a:r>
            <a:r>
              <a:rPr lang="ja-JP" altLang="en-US" dirty="0" smtClean="0"/>
              <a:t>が働いているためです。</a:t>
            </a:r>
            <a:endParaRPr lang="en-US" altLang="ja-JP" dirty="0" smtClean="0"/>
          </a:p>
          <a:p>
            <a:pPr eaLnBrk="1" hangingPunct="1">
              <a:spcBef>
                <a:spcPct val="0"/>
              </a:spcBef>
            </a:pPr>
            <a:r>
              <a:rPr lang="ja-JP" altLang="en-US" dirty="0" smtClean="0"/>
              <a:t>ファンデルワールス力を利用した例がこちらです。こちらの分子は、４本の長いアルキル鎖を持っています。</a:t>
            </a:r>
            <a:endParaRPr lang="en-US" altLang="ja-JP" dirty="0" smtClean="0"/>
          </a:p>
          <a:p>
            <a:pPr eaLnBrk="1" hangingPunct="1">
              <a:spcBef>
                <a:spcPct val="0"/>
              </a:spcBef>
            </a:pPr>
            <a:r>
              <a:rPr lang="ja-JP" altLang="en-US" dirty="0" smtClean="0"/>
              <a:t>アルキル鎖とは</a:t>
            </a:r>
            <a:r>
              <a:rPr lang="en-US" altLang="ja-JP" dirty="0" smtClean="0"/>
              <a:t>CH2</a:t>
            </a:r>
            <a:r>
              <a:rPr lang="ja-JP" altLang="en-US" dirty="0" smtClean="0"/>
              <a:t>が鎖状に長く連なったものです。このアルキル鎖がこのように絡み合うことでファンデルワールス力が働き、この分子はこのような構造を形成します。</a:t>
            </a:r>
            <a:endParaRPr lang="en-US" altLang="ja-JP" dirty="0" smtClean="0"/>
          </a:p>
          <a:p>
            <a:pPr eaLnBrk="1" hangingPunct="1">
              <a:spcBef>
                <a:spcPct val="0"/>
              </a:spcBef>
            </a:pPr>
            <a:r>
              <a:rPr lang="ja-JP" altLang="en-US" dirty="0" smtClean="0"/>
              <a:t>右の絵がその様子を観察した</a:t>
            </a:r>
            <a:r>
              <a:rPr lang="en-US" altLang="ja-JP" dirty="0" smtClean="0"/>
              <a:t>STM</a:t>
            </a:r>
            <a:r>
              <a:rPr lang="ja-JP" altLang="en-US" dirty="0" smtClean="0"/>
              <a:t>画像です。</a:t>
            </a:r>
            <a:endParaRPr lang="en-US" altLang="ja-JP" dirty="0" smtClean="0"/>
          </a:p>
          <a:p>
            <a:pPr eaLnBrk="1" hangingPunct="1">
              <a:spcBef>
                <a:spcPct val="0"/>
              </a:spcBef>
            </a:pPr>
            <a:r>
              <a:rPr lang="ja-JP" altLang="en-US" dirty="0" smtClean="0"/>
              <a:t>今回は説明しませんでしたが、ほかにも、配位結合や双極子相互作用など様々な分子間相互作用があります。</a:t>
            </a:r>
          </a:p>
        </p:txBody>
      </p:sp>
      <p:sp>
        <p:nvSpPr>
          <p:cNvPr id="215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341FAE-CF1E-4CD9-AB8C-F3ECEC45E060}" type="slidenum">
              <a:rPr lang="ja-JP" altLang="en-US" smtClean="0">
                <a:ea typeface="ＭＳ Ｐゴシック" charset="-128"/>
              </a:rPr>
              <a:pPr/>
              <a:t>9</a:t>
            </a:fld>
            <a:endParaRPr lang="en-US" altLang="ja-JP"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1609CD3-4849-4ABB-A3F5-0CECFBEB819B}" type="datetimeFigureOut">
              <a:rPr kumimoji="1" lang="ja-JP" altLang="en-US" smtClean="0"/>
              <a:pPr/>
              <a:t>2011/5/24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16F5FD9-E1C0-4ACA-98EF-694A42A1E67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609CD3-4849-4ABB-A3F5-0CECFBEB819B}" type="datetimeFigureOut">
              <a:rPr kumimoji="1" lang="ja-JP" altLang="en-US" smtClean="0"/>
              <a:pPr/>
              <a:t>2011/5/24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16F5FD9-E1C0-4ACA-98EF-694A42A1E67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609CD3-4849-4ABB-A3F5-0CECFBEB819B}" type="datetimeFigureOut">
              <a:rPr kumimoji="1" lang="ja-JP" altLang="en-US" smtClean="0"/>
              <a:pPr/>
              <a:t>2011/5/24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16F5FD9-E1C0-4ACA-98EF-694A42A1E67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609CD3-4849-4ABB-A3F5-0CECFBEB819B}" type="datetimeFigureOut">
              <a:rPr kumimoji="1" lang="ja-JP" altLang="en-US" smtClean="0"/>
              <a:pPr/>
              <a:t>2011/5/24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16F5FD9-E1C0-4ACA-98EF-694A42A1E67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1609CD3-4849-4ABB-A3F5-0CECFBEB819B}" type="datetimeFigureOut">
              <a:rPr kumimoji="1" lang="ja-JP" altLang="en-US" smtClean="0"/>
              <a:pPr/>
              <a:t>2011/5/24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16F5FD9-E1C0-4ACA-98EF-694A42A1E67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1609CD3-4849-4ABB-A3F5-0CECFBEB819B}" type="datetimeFigureOut">
              <a:rPr kumimoji="1" lang="ja-JP" altLang="en-US" smtClean="0"/>
              <a:pPr/>
              <a:t>2011/5/24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16F5FD9-E1C0-4ACA-98EF-694A42A1E67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1609CD3-4849-4ABB-A3F5-0CECFBEB819B}" type="datetimeFigureOut">
              <a:rPr kumimoji="1" lang="ja-JP" altLang="en-US" smtClean="0"/>
              <a:pPr/>
              <a:t>2011/5/24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16F5FD9-E1C0-4ACA-98EF-694A42A1E67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1609CD3-4849-4ABB-A3F5-0CECFBEB819B}" type="datetimeFigureOut">
              <a:rPr kumimoji="1" lang="ja-JP" altLang="en-US" smtClean="0"/>
              <a:pPr/>
              <a:t>2011/5/24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16F5FD9-E1C0-4ACA-98EF-694A42A1E67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1609CD3-4849-4ABB-A3F5-0CECFBEB819B}" type="datetimeFigureOut">
              <a:rPr kumimoji="1" lang="ja-JP" altLang="en-US" smtClean="0"/>
              <a:pPr/>
              <a:t>2011/5/24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16F5FD9-E1C0-4ACA-98EF-694A42A1E67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609CD3-4849-4ABB-A3F5-0CECFBEB819B}" type="datetimeFigureOut">
              <a:rPr kumimoji="1" lang="ja-JP" altLang="en-US" smtClean="0"/>
              <a:pPr/>
              <a:t>2011/5/24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16F5FD9-E1C0-4ACA-98EF-694A42A1E67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609CD3-4849-4ABB-A3F5-0CECFBEB819B}" type="datetimeFigureOut">
              <a:rPr kumimoji="1" lang="ja-JP" altLang="en-US" smtClean="0"/>
              <a:pPr/>
              <a:t>2011/5/24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16F5FD9-E1C0-4ACA-98EF-694A42A1E67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09CD3-4849-4ABB-A3F5-0CECFBEB819B}" type="datetimeFigureOut">
              <a:rPr kumimoji="1" lang="ja-JP" altLang="en-US" smtClean="0"/>
              <a:pPr/>
              <a:t>2011/5/24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F5FD9-E1C0-4ACA-98EF-694A42A1E67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1.xml"/><Relationship Id="rId7"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2.xml"/><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0.tiff"/><Relationship Id="rId5" Type="http://schemas.openxmlformats.org/officeDocument/2006/relationships/image" Target="../media/image39.tiff"/><Relationship Id="rId4" Type="http://schemas.openxmlformats.org/officeDocument/2006/relationships/oleObject" Target="../embeddings/oleObject9.bin"/><Relationship Id="rId9" Type="http://schemas.openxmlformats.org/officeDocument/2006/relationships/image" Target="../media/image43.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37.png"/><Relationship Id="rId5" Type="http://schemas.openxmlformats.org/officeDocument/2006/relationships/image" Target="../media/image51.tiff"/><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43.tiff"/><Relationship Id="rId3" Type="http://schemas.openxmlformats.org/officeDocument/2006/relationships/image" Target="../media/image39.tiff"/><Relationship Id="rId7" Type="http://schemas.openxmlformats.org/officeDocument/2006/relationships/image" Target="../media/image55.tif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tiff"/></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hyperlink" Target="http://upload.wikimedia.org/wikipedia/commons/5/5b/GoldNuggetUSGOV.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upload.wikimedia.org/wikipedia/commons/f/f3/GraphiteUSGOV.jpg" TargetMode="External"/><Relationship Id="rId4" Type="http://schemas.openxmlformats.org/officeDocument/2006/relationships/image" Target="../media/image6.wmf"/><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Microsoft_Office_Excel_97-2003_______1.xls"/><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810578"/>
            <a:ext cx="8712968" cy="1754326"/>
          </a:xfrm>
          <a:prstGeom prst="rect">
            <a:avLst/>
          </a:prstGeom>
          <a:noFill/>
        </p:spPr>
        <p:txBody>
          <a:bodyPr wrap="square" rtlCol="0">
            <a:spAutoFit/>
          </a:bodyPr>
          <a:lstStyle/>
          <a:p>
            <a:pPr algn="ctr"/>
            <a:r>
              <a:rPr lang="en-US" altLang="ja-JP" sz="3600" b="1" dirty="0" smtClean="0">
                <a:solidFill>
                  <a:schemeClr val="tx2"/>
                </a:solidFill>
                <a:latin typeface="Arial" pitchFamily="34" charset="0"/>
                <a:cs typeface="Arial" pitchFamily="34" charset="0"/>
              </a:rPr>
              <a:t>Synthesis </a:t>
            </a:r>
            <a:r>
              <a:rPr lang="en-US" altLang="ja-JP" sz="3600" b="1" dirty="0">
                <a:solidFill>
                  <a:schemeClr val="tx2"/>
                </a:solidFill>
                <a:latin typeface="Arial" pitchFamily="34" charset="0"/>
                <a:cs typeface="Arial" pitchFamily="34" charset="0"/>
              </a:rPr>
              <a:t>of </a:t>
            </a:r>
            <a:r>
              <a:rPr lang="en-US" altLang="ja-JP" sz="3600" b="1" dirty="0" smtClean="0">
                <a:solidFill>
                  <a:schemeClr val="tx2"/>
                </a:solidFill>
                <a:latin typeface="Arial" pitchFamily="34" charset="0"/>
                <a:cs typeface="Arial" pitchFamily="34" charset="0"/>
              </a:rPr>
              <a:t>Conjugated </a:t>
            </a:r>
            <a:r>
              <a:rPr lang="en-US" altLang="ja-JP" sz="3600" b="1" dirty="0">
                <a:solidFill>
                  <a:schemeClr val="tx2"/>
                </a:solidFill>
                <a:latin typeface="Arial" pitchFamily="34" charset="0"/>
                <a:cs typeface="Arial" pitchFamily="34" charset="0"/>
              </a:rPr>
              <a:t>P</a:t>
            </a:r>
            <a:r>
              <a:rPr lang="en-US" altLang="ja-JP" sz="3600" b="1" dirty="0" smtClean="0">
                <a:solidFill>
                  <a:schemeClr val="tx2"/>
                </a:solidFill>
                <a:latin typeface="Arial" pitchFamily="34" charset="0"/>
                <a:cs typeface="Arial" pitchFamily="34" charset="0"/>
              </a:rPr>
              <a:t>olymers from Surface Confined Highly Reactive </a:t>
            </a:r>
            <a:r>
              <a:rPr lang="en-US" altLang="ja-JP" sz="3600" b="1" dirty="0" err="1" smtClean="0">
                <a:solidFill>
                  <a:schemeClr val="tx2"/>
                </a:solidFill>
                <a:latin typeface="Arial" pitchFamily="34" charset="0"/>
                <a:cs typeface="Arial" pitchFamily="34" charset="0"/>
              </a:rPr>
              <a:t>Butadiyne</a:t>
            </a:r>
            <a:r>
              <a:rPr lang="en-US" altLang="ja-JP" sz="3600" b="1" dirty="0" smtClean="0">
                <a:solidFill>
                  <a:schemeClr val="tx2"/>
                </a:solidFill>
                <a:latin typeface="Arial" pitchFamily="34" charset="0"/>
                <a:cs typeface="Arial" pitchFamily="34" charset="0"/>
              </a:rPr>
              <a:t> Derivatives</a:t>
            </a:r>
            <a:endParaRPr lang="ja-JP" altLang="ja-JP" sz="3600" b="1" dirty="0">
              <a:solidFill>
                <a:schemeClr val="tx2"/>
              </a:solidFill>
              <a:latin typeface="Arial" pitchFamily="34" charset="0"/>
              <a:cs typeface="Arial" pitchFamily="34" charset="0"/>
            </a:endParaRPr>
          </a:p>
        </p:txBody>
      </p:sp>
      <p:sp>
        <p:nvSpPr>
          <p:cNvPr id="3" name="テキスト ボックス 2"/>
          <p:cNvSpPr txBox="1"/>
          <p:nvPr/>
        </p:nvSpPr>
        <p:spPr>
          <a:xfrm>
            <a:off x="2123728" y="4653136"/>
            <a:ext cx="4680520" cy="954107"/>
          </a:xfrm>
          <a:prstGeom prst="rect">
            <a:avLst/>
          </a:prstGeom>
          <a:noFill/>
        </p:spPr>
        <p:txBody>
          <a:bodyPr wrap="square" rtlCol="0">
            <a:spAutoFit/>
          </a:bodyPr>
          <a:lstStyle/>
          <a:p>
            <a:pPr algn="ctr"/>
            <a:r>
              <a:rPr lang="en-US" altLang="ja-JP" sz="2800" b="1" dirty="0" err="1" smtClean="0">
                <a:solidFill>
                  <a:schemeClr val="tx2"/>
                </a:solidFill>
                <a:latin typeface="Arial" pitchFamily="34" charset="0"/>
                <a:cs typeface="Arial" pitchFamily="34" charset="0"/>
              </a:rPr>
              <a:t>Tobe</a:t>
            </a:r>
            <a:r>
              <a:rPr lang="en-US" altLang="ja-JP" sz="2800" b="1" dirty="0" smtClean="0">
                <a:solidFill>
                  <a:schemeClr val="tx2"/>
                </a:solidFill>
                <a:latin typeface="Arial" pitchFamily="34" charset="0"/>
                <a:cs typeface="Arial" pitchFamily="34" charset="0"/>
              </a:rPr>
              <a:t> </a:t>
            </a:r>
            <a:r>
              <a:rPr lang="en-US" altLang="ja-JP" sz="2800" b="1" dirty="0" err="1">
                <a:solidFill>
                  <a:schemeClr val="tx2"/>
                </a:solidFill>
                <a:latin typeface="Arial" pitchFamily="34" charset="0"/>
                <a:cs typeface="Arial" pitchFamily="34" charset="0"/>
              </a:rPr>
              <a:t>l</a:t>
            </a:r>
            <a:r>
              <a:rPr lang="en-US" altLang="ja-JP" sz="2800" b="1" dirty="0" err="1" smtClean="0">
                <a:solidFill>
                  <a:schemeClr val="tx2"/>
                </a:solidFill>
                <a:latin typeface="Arial" pitchFamily="34" charset="0"/>
                <a:cs typeface="Arial" pitchFamily="34" charset="0"/>
              </a:rPr>
              <a:t>abratory</a:t>
            </a:r>
            <a:endParaRPr kumimoji="1" lang="en-US" altLang="ja-JP" sz="2800" b="1" dirty="0" smtClean="0">
              <a:solidFill>
                <a:schemeClr val="tx2"/>
              </a:solidFill>
              <a:latin typeface="Arial" pitchFamily="34" charset="0"/>
              <a:cs typeface="Arial" pitchFamily="34" charset="0"/>
            </a:endParaRPr>
          </a:p>
          <a:p>
            <a:pPr algn="ctr"/>
            <a:r>
              <a:rPr kumimoji="1" lang="en-US" altLang="ja-JP" sz="2800" b="1" dirty="0" err="1" smtClean="0">
                <a:solidFill>
                  <a:schemeClr val="tx2"/>
                </a:solidFill>
                <a:latin typeface="Arial" pitchFamily="34" charset="0"/>
                <a:cs typeface="Arial" pitchFamily="34" charset="0"/>
              </a:rPr>
              <a:t>Daichi</a:t>
            </a:r>
            <a:r>
              <a:rPr kumimoji="1" lang="en-US" altLang="ja-JP" sz="2800" b="1" dirty="0" smtClean="0">
                <a:solidFill>
                  <a:schemeClr val="tx2"/>
                </a:solidFill>
                <a:latin typeface="Arial" pitchFamily="34" charset="0"/>
                <a:cs typeface="Arial" pitchFamily="34" charset="0"/>
              </a:rPr>
              <a:t> Ando</a:t>
            </a:r>
            <a:endParaRPr kumimoji="1" lang="ja-JP" altLang="en-US" sz="2800" b="1"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10" name="Object 6"/>
          <p:cNvGraphicFramePr>
            <a:graphicFrameLocks noChangeAspect="1"/>
          </p:cNvGraphicFramePr>
          <p:nvPr/>
        </p:nvGraphicFramePr>
        <p:xfrm>
          <a:off x="623441" y="3193098"/>
          <a:ext cx="7188919" cy="1440293"/>
        </p:xfrm>
        <a:graphic>
          <a:graphicData uri="http://schemas.openxmlformats.org/presentationml/2006/ole">
            <p:oleObj spid="_x0000_s21510" name="CS ChemDraw Drawing" r:id="rId4" imgW="8184877" imgH="1639307" progId="ChemDraw.Document.6.0">
              <p:embed/>
            </p:oleObj>
          </a:graphicData>
        </a:graphic>
      </p:graphicFrame>
      <p:sp>
        <p:nvSpPr>
          <p:cNvPr id="6" name="角丸四角形 5"/>
          <p:cNvSpPr/>
          <p:nvPr/>
        </p:nvSpPr>
        <p:spPr>
          <a:xfrm>
            <a:off x="251520" y="692696"/>
            <a:ext cx="4717032" cy="1800200"/>
          </a:xfrm>
          <a:prstGeom prst="roundRect">
            <a:avLst/>
          </a:prstGeom>
          <a:solidFill>
            <a:srgbClr val="FF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graphicFrame>
        <p:nvGraphicFramePr>
          <p:cNvPr id="21506" name="Object 2"/>
          <p:cNvGraphicFramePr>
            <a:graphicFrameLocks noChangeAspect="1"/>
          </p:cNvGraphicFramePr>
          <p:nvPr/>
        </p:nvGraphicFramePr>
        <p:xfrm>
          <a:off x="611560" y="1124744"/>
          <a:ext cx="3449022" cy="864095"/>
        </p:xfrm>
        <a:graphic>
          <a:graphicData uri="http://schemas.openxmlformats.org/presentationml/2006/ole">
            <p:oleObj spid="_x0000_s21506" name="CS ChemDraw Drawing" r:id="rId5" imgW="1488454" imgH="372778" progId="ChemDraw.Document.6.0">
              <p:embed/>
            </p:oleObj>
          </a:graphicData>
        </a:graphic>
      </p:graphicFrame>
      <p:sp>
        <p:nvSpPr>
          <p:cNvPr id="4" name="テキスト ボックス 3"/>
          <p:cNvSpPr txBox="1"/>
          <p:nvPr/>
        </p:nvSpPr>
        <p:spPr>
          <a:xfrm>
            <a:off x="539552" y="764704"/>
            <a:ext cx="4121641" cy="369332"/>
          </a:xfrm>
          <a:prstGeom prst="rect">
            <a:avLst/>
          </a:prstGeom>
          <a:noFill/>
        </p:spPr>
        <p:txBody>
          <a:bodyPr wrap="none" rtlCol="0">
            <a:spAutoFit/>
          </a:bodyPr>
          <a:lstStyle/>
          <a:p>
            <a:r>
              <a:rPr kumimoji="1" lang="en-US" altLang="ja-JP" b="1" dirty="0" err="1" smtClean="0">
                <a:latin typeface="Arial" pitchFamily="34" charset="0"/>
                <a:ea typeface="ＭＳ ゴシック" pitchFamily="49" charset="-128"/>
                <a:cs typeface="Arial" pitchFamily="34" charset="0"/>
              </a:rPr>
              <a:t>Homlytic</a:t>
            </a:r>
            <a:r>
              <a:rPr kumimoji="1" lang="en-US" altLang="ja-JP" b="1" dirty="0" smtClean="0">
                <a:latin typeface="Arial" pitchFamily="34" charset="0"/>
                <a:ea typeface="ＭＳ ゴシック" pitchFamily="49" charset="-128"/>
                <a:cs typeface="Arial" pitchFamily="34" charset="0"/>
              </a:rPr>
              <a:t> Cleavage (</a:t>
            </a:r>
            <a:r>
              <a:rPr kumimoji="1" lang="ja-JP" altLang="en-US" b="1" dirty="0" smtClean="0">
                <a:latin typeface="ＭＳ ゴシック" pitchFamily="49" charset="-128"/>
                <a:ea typeface="ＭＳ ゴシック" pitchFamily="49" charset="-128"/>
              </a:rPr>
              <a:t>ホモリシス開裂</a:t>
            </a:r>
            <a:r>
              <a:rPr kumimoji="1" lang="en-US" altLang="ja-JP" b="1" dirty="0" smtClean="0">
                <a:latin typeface="ＭＳ ゴシック" pitchFamily="49" charset="-128"/>
                <a:ea typeface="ＭＳ ゴシック" pitchFamily="49" charset="-128"/>
              </a:rPr>
              <a:t>)</a:t>
            </a:r>
            <a:endParaRPr kumimoji="1" lang="ja-JP" altLang="en-US" b="1" dirty="0">
              <a:latin typeface="ＭＳ ゴシック" pitchFamily="49" charset="-128"/>
              <a:ea typeface="ＭＳ ゴシック" pitchFamily="49" charset="-128"/>
            </a:endParaRPr>
          </a:p>
        </p:txBody>
      </p:sp>
      <p:sp>
        <p:nvSpPr>
          <p:cNvPr id="5" name="テキスト ボックス 4"/>
          <p:cNvSpPr txBox="1"/>
          <p:nvPr/>
        </p:nvSpPr>
        <p:spPr>
          <a:xfrm>
            <a:off x="539552" y="2780928"/>
            <a:ext cx="4968552" cy="369332"/>
          </a:xfrm>
          <a:prstGeom prst="rect">
            <a:avLst/>
          </a:prstGeom>
          <a:noFill/>
        </p:spPr>
        <p:txBody>
          <a:bodyPr wrap="square" rtlCol="0">
            <a:spAutoFit/>
          </a:bodyPr>
          <a:lstStyle/>
          <a:p>
            <a:r>
              <a:rPr lang="en-US" altLang="ja-JP" b="1" dirty="0" smtClean="0">
                <a:latin typeface="Arial" pitchFamily="34" charset="0"/>
                <a:ea typeface="ＭＳ ゴシック" pitchFamily="49" charset="-128"/>
                <a:cs typeface="Arial" pitchFamily="34" charset="0"/>
              </a:rPr>
              <a:t>Radical Polymerization</a:t>
            </a:r>
            <a:r>
              <a:rPr kumimoji="1" lang="en-US" altLang="ja-JP" b="1" dirty="0" smtClean="0">
                <a:latin typeface="Arial" pitchFamily="34" charset="0"/>
                <a:ea typeface="ＭＳ ゴシック" pitchFamily="49" charset="-128"/>
                <a:cs typeface="Arial" pitchFamily="34" charset="0"/>
              </a:rPr>
              <a:t> (</a:t>
            </a:r>
            <a:r>
              <a:rPr kumimoji="1" lang="ja-JP" altLang="en-US" b="1" dirty="0" smtClean="0">
                <a:latin typeface="Arial" pitchFamily="34" charset="0"/>
                <a:ea typeface="ＭＳ ゴシック" pitchFamily="49" charset="-128"/>
                <a:cs typeface="Arial" pitchFamily="34" charset="0"/>
              </a:rPr>
              <a:t>ラジカル重合</a:t>
            </a:r>
            <a:r>
              <a:rPr kumimoji="1" lang="en-US" altLang="ja-JP" b="1" dirty="0" smtClean="0">
                <a:latin typeface="ＭＳ ゴシック" pitchFamily="49" charset="-128"/>
                <a:ea typeface="ＭＳ ゴシック" pitchFamily="49" charset="-128"/>
              </a:rPr>
              <a:t>)</a:t>
            </a:r>
            <a:endParaRPr kumimoji="1" lang="ja-JP" altLang="en-US" b="1" dirty="0">
              <a:latin typeface="ＭＳ ゴシック" pitchFamily="49" charset="-128"/>
              <a:ea typeface="ＭＳ ゴシック" pitchFamily="49" charset="-128"/>
            </a:endParaRPr>
          </a:p>
        </p:txBody>
      </p:sp>
      <p:sp>
        <p:nvSpPr>
          <p:cNvPr id="7" name="テキスト ボックス 6"/>
          <p:cNvSpPr txBox="1"/>
          <p:nvPr/>
        </p:nvSpPr>
        <p:spPr>
          <a:xfrm>
            <a:off x="2881908" y="2000756"/>
            <a:ext cx="1005403" cy="369332"/>
          </a:xfrm>
          <a:prstGeom prst="rect">
            <a:avLst/>
          </a:prstGeom>
          <a:noFill/>
        </p:spPr>
        <p:txBody>
          <a:bodyPr wrap="none" rtlCol="0">
            <a:spAutoFit/>
          </a:bodyPr>
          <a:lstStyle/>
          <a:p>
            <a:r>
              <a:rPr lang="en-US" altLang="ja-JP" b="1" dirty="0" smtClean="0">
                <a:latin typeface="Arial" pitchFamily="34" charset="0"/>
                <a:cs typeface="Arial" pitchFamily="34" charset="0"/>
              </a:rPr>
              <a:t>Radical</a:t>
            </a:r>
            <a:endParaRPr kumimoji="1" lang="ja-JP" altLang="en-US" b="1" dirty="0">
              <a:latin typeface="Arial" pitchFamily="34" charset="0"/>
              <a:cs typeface="Arial" pitchFamily="34" charset="0"/>
            </a:endParaRPr>
          </a:p>
        </p:txBody>
      </p:sp>
      <p:sp>
        <p:nvSpPr>
          <p:cNvPr id="8" name="タイトル 3"/>
          <p:cNvSpPr txBox="1">
            <a:spLocks/>
          </p:cNvSpPr>
          <p:nvPr/>
        </p:nvSpPr>
        <p:spPr>
          <a:xfrm>
            <a:off x="446856" y="121766"/>
            <a:ext cx="8229600" cy="6429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2800" b="1" dirty="0" smtClean="0">
                <a:solidFill>
                  <a:schemeClr val="tx2"/>
                </a:solidFill>
                <a:latin typeface="Arial" pitchFamily="34" charset="0"/>
                <a:ea typeface="+mj-ea"/>
                <a:cs typeface="Arial" pitchFamily="34" charset="0"/>
              </a:rPr>
              <a:t>Radical Polymerization</a:t>
            </a:r>
            <a:endParaRPr kumimoji="1" lang="ja-JP" altLang="en-US" sz="2800" b="1" i="0" u="none" strike="noStrike" kern="1200" cap="none" spc="0" normalizeH="0" baseline="0" noProof="0" dirty="0" smtClean="0">
              <a:ln>
                <a:noFill/>
              </a:ln>
              <a:solidFill>
                <a:schemeClr val="tx2"/>
              </a:solidFill>
              <a:effectLst/>
              <a:uLnTx/>
              <a:uFillTx/>
              <a:latin typeface="+mj-lt"/>
              <a:ea typeface="+mj-ea"/>
              <a:cs typeface="+mj-cs"/>
            </a:endParaRPr>
          </a:p>
        </p:txBody>
      </p:sp>
      <p:graphicFrame>
        <p:nvGraphicFramePr>
          <p:cNvPr id="21508" name="Object 4"/>
          <p:cNvGraphicFramePr>
            <a:graphicFrameLocks noChangeAspect="1"/>
          </p:cNvGraphicFramePr>
          <p:nvPr/>
        </p:nvGraphicFramePr>
        <p:xfrm>
          <a:off x="468313" y="5219700"/>
          <a:ext cx="8040687" cy="1296988"/>
        </p:xfrm>
        <a:graphic>
          <a:graphicData uri="http://schemas.openxmlformats.org/presentationml/2006/ole">
            <p:oleObj spid="_x0000_s21508" name="CS ChemDraw Drawing" r:id="rId6" imgW="8496119" imgH="1369913" progId="ChemDraw.Document.6.0">
              <p:embed/>
            </p:oleObj>
          </a:graphicData>
        </a:graphic>
      </p:graphicFrame>
      <p:sp>
        <p:nvSpPr>
          <p:cNvPr id="10" name="テキスト ボックス 9"/>
          <p:cNvSpPr txBox="1"/>
          <p:nvPr/>
        </p:nvSpPr>
        <p:spPr>
          <a:xfrm>
            <a:off x="899592" y="4561383"/>
            <a:ext cx="1008112" cy="307777"/>
          </a:xfrm>
          <a:prstGeom prst="rect">
            <a:avLst/>
          </a:prstGeom>
          <a:noFill/>
        </p:spPr>
        <p:txBody>
          <a:bodyPr wrap="square" rtlCol="0">
            <a:spAutoFit/>
          </a:bodyPr>
          <a:lstStyle/>
          <a:p>
            <a:r>
              <a:rPr lang="en-US" altLang="ja-JP" sz="1400" b="1" dirty="0" smtClean="0">
                <a:latin typeface="Arial" pitchFamily="34" charset="0"/>
                <a:ea typeface="ＭＳ ゴシック" pitchFamily="49" charset="-128"/>
                <a:cs typeface="Arial" pitchFamily="34" charset="0"/>
              </a:rPr>
              <a:t>Radical </a:t>
            </a:r>
            <a:endParaRPr kumimoji="1" lang="ja-JP" altLang="en-US" sz="1400" b="1" dirty="0">
              <a:latin typeface="ＭＳ ゴシック" pitchFamily="49" charset="-128"/>
              <a:ea typeface="ＭＳ ゴシック" pitchFamily="49" charset="-128"/>
            </a:endParaRPr>
          </a:p>
        </p:txBody>
      </p:sp>
      <p:sp>
        <p:nvSpPr>
          <p:cNvPr id="11" name="テキスト ボックス 10"/>
          <p:cNvSpPr txBox="1"/>
          <p:nvPr/>
        </p:nvSpPr>
        <p:spPr>
          <a:xfrm>
            <a:off x="1763688" y="4037582"/>
            <a:ext cx="1008112" cy="307777"/>
          </a:xfrm>
          <a:prstGeom prst="rect">
            <a:avLst/>
          </a:prstGeom>
          <a:noFill/>
        </p:spPr>
        <p:txBody>
          <a:bodyPr wrap="square" rtlCol="0">
            <a:spAutoFit/>
          </a:bodyPr>
          <a:lstStyle/>
          <a:p>
            <a:r>
              <a:rPr lang="en-US" altLang="ja-JP" sz="1400" b="1" dirty="0" err="1" smtClean="0">
                <a:latin typeface="Arial" pitchFamily="34" charset="0"/>
                <a:ea typeface="ＭＳ ゴシック" pitchFamily="49" charset="-128"/>
                <a:cs typeface="Arial" pitchFamily="34" charset="0"/>
              </a:rPr>
              <a:t>Stylene</a:t>
            </a:r>
            <a:r>
              <a:rPr lang="en-US" altLang="ja-JP" sz="1400" b="1" dirty="0" smtClean="0">
                <a:latin typeface="Arial" pitchFamily="34" charset="0"/>
                <a:ea typeface="ＭＳ ゴシック" pitchFamily="49" charset="-128"/>
                <a:cs typeface="Arial" pitchFamily="34" charset="0"/>
              </a:rPr>
              <a:t> </a:t>
            </a:r>
            <a:endParaRPr kumimoji="1" lang="ja-JP" altLang="en-US" sz="1400"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384"/>
            <a:ext cx="8229600" cy="1503040"/>
          </a:xfrm>
        </p:spPr>
        <p:txBody>
          <a:bodyPr>
            <a:noAutofit/>
          </a:bodyPr>
          <a:lstStyle/>
          <a:p>
            <a:r>
              <a:rPr lang="en-US" altLang="ja-JP" sz="2800" b="1" dirty="0" err="1" smtClean="0">
                <a:solidFill>
                  <a:schemeClr val="tx2"/>
                </a:solidFill>
                <a:latin typeface="Arial" pitchFamily="34" charset="0"/>
                <a:cs typeface="Arial" pitchFamily="34" charset="0"/>
              </a:rPr>
              <a:t>Topochemical</a:t>
            </a:r>
            <a:r>
              <a:rPr lang="en-US" altLang="ja-JP" sz="2800" b="1" dirty="0" smtClean="0">
                <a:solidFill>
                  <a:schemeClr val="tx2"/>
                </a:solidFill>
                <a:latin typeface="Arial" pitchFamily="34" charset="0"/>
                <a:cs typeface="Arial" pitchFamily="34" charset="0"/>
              </a:rPr>
              <a:t> </a:t>
            </a:r>
            <a:r>
              <a:rPr lang="en-US" altLang="ja-JP" sz="2800" b="1" dirty="0" smtClean="0">
                <a:solidFill>
                  <a:schemeClr val="tx2"/>
                </a:solidFill>
                <a:latin typeface="Arial" pitchFamily="34" charset="0"/>
                <a:cs typeface="Arial" pitchFamily="34" charset="0"/>
              </a:rPr>
              <a:t>Polymerization of </a:t>
            </a:r>
            <a:r>
              <a:rPr lang="en-US" altLang="ja-JP" sz="2800" b="1" dirty="0" err="1" smtClean="0">
                <a:solidFill>
                  <a:schemeClr val="tx2"/>
                </a:solidFill>
                <a:latin typeface="Arial" pitchFamily="34" charset="0"/>
                <a:cs typeface="Arial" pitchFamily="34" charset="0"/>
              </a:rPr>
              <a:t>Butadiyne</a:t>
            </a:r>
            <a:r>
              <a:rPr lang="en-US" altLang="ja-JP" sz="2800" b="1" dirty="0" smtClean="0">
                <a:solidFill>
                  <a:schemeClr val="tx2"/>
                </a:solidFill>
                <a:latin typeface="Arial" pitchFamily="34" charset="0"/>
                <a:cs typeface="Arial" pitchFamily="34" charset="0"/>
              </a:rPr>
              <a:t> Derivatives on Surface</a:t>
            </a:r>
            <a:endParaRPr kumimoji="1" lang="ja-JP" altLang="en-US" sz="2800" b="1" dirty="0">
              <a:solidFill>
                <a:schemeClr val="tx2"/>
              </a:solidFill>
              <a:latin typeface="Arial" pitchFamily="34" charset="0"/>
              <a:cs typeface="Arial" pitchFamily="34" charset="0"/>
            </a:endParaRPr>
          </a:p>
        </p:txBody>
      </p:sp>
      <p:sp>
        <p:nvSpPr>
          <p:cNvPr id="9" name="テキスト ボックス 8"/>
          <p:cNvSpPr txBox="1"/>
          <p:nvPr/>
        </p:nvSpPr>
        <p:spPr>
          <a:xfrm>
            <a:off x="4499992" y="6370296"/>
            <a:ext cx="4248472" cy="276999"/>
          </a:xfrm>
          <a:prstGeom prst="rect">
            <a:avLst/>
          </a:prstGeom>
          <a:noFill/>
        </p:spPr>
        <p:txBody>
          <a:bodyPr wrap="square" rtlCol="0">
            <a:spAutoFit/>
          </a:bodyPr>
          <a:lstStyle/>
          <a:p>
            <a:r>
              <a:rPr lang="en-US" altLang="ja-JP" sz="1200" dirty="0" err="1" smtClean="0">
                <a:latin typeface="Arial" pitchFamily="34" charset="0"/>
                <a:cs typeface="Arial" pitchFamily="34" charset="0"/>
              </a:rPr>
              <a:t>Okawa</a:t>
            </a:r>
            <a:r>
              <a:rPr lang="en-US" altLang="ja-JP" sz="1200" dirty="0" smtClean="0">
                <a:latin typeface="Arial" pitchFamily="34" charset="0"/>
                <a:cs typeface="Arial" pitchFamily="34" charset="0"/>
              </a:rPr>
              <a:t>, Y.; </a:t>
            </a:r>
            <a:r>
              <a:rPr lang="en-US" altLang="ja-JP" sz="1200" dirty="0" err="1" smtClean="0">
                <a:latin typeface="Arial" pitchFamily="34" charset="0"/>
                <a:cs typeface="Arial" pitchFamily="34" charset="0"/>
              </a:rPr>
              <a:t>Aono</a:t>
            </a:r>
            <a:r>
              <a:rPr lang="en-US" altLang="ja-JP" sz="1200" dirty="0" smtClean="0">
                <a:latin typeface="Arial" pitchFamily="34" charset="0"/>
                <a:cs typeface="Arial" pitchFamily="34" charset="0"/>
              </a:rPr>
              <a:t>, M. </a:t>
            </a:r>
            <a:r>
              <a:rPr lang="en-US" altLang="ja-JP" sz="1200" i="1" dirty="0" smtClean="0">
                <a:latin typeface="Arial" pitchFamily="34" charset="0"/>
                <a:cs typeface="Arial" pitchFamily="34" charset="0"/>
              </a:rPr>
              <a:t>J. Chem. Phys. </a:t>
            </a:r>
            <a:r>
              <a:rPr lang="en-US" altLang="ja-JP" sz="1200" b="1" dirty="0" smtClean="0">
                <a:latin typeface="Arial" pitchFamily="34" charset="0"/>
                <a:cs typeface="Arial" pitchFamily="34" charset="0"/>
              </a:rPr>
              <a:t>2001</a:t>
            </a:r>
            <a:r>
              <a:rPr lang="en-US" altLang="ja-JP" sz="1200" dirty="0" smtClean="0">
                <a:latin typeface="Arial" pitchFamily="34" charset="0"/>
                <a:cs typeface="Arial" pitchFamily="34" charset="0"/>
              </a:rPr>
              <a:t>, </a:t>
            </a:r>
            <a:r>
              <a:rPr lang="en-US" altLang="ja-JP" sz="1200" i="1" dirty="0" smtClean="0">
                <a:latin typeface="Arial" pitchFamily="34" charset="0"/>
                <a:cs typeface="Arial" pitchFamily="34" charset="0"/>
              </a:rPr>
              <a:t>115</a:t>
            </a:r>
            <a:r>
              <a:rPr lang="en-US" altLang="ja-JP" sz="1200" dirty="0" smtClean="0">
                <a:latin typeface="Arial" pitchFamily="34" charset="0"/>
                <a:cs typeface="Arial" pitchFamily="34" charset="0"/>
              </a:rPr>
              <a:t>, 2317-2322.</a:t>
            </a:r>
            <a:endParaRPr kumimoji="1" lang="ja-JP" altLang="en-US" sz="1200" dirty="0">
              <a:latin typeface="Arial" pitchFamily="34" charset="0"/>
              <a:cs typeface="Arial" pitchFamily="34" charset="0"/>
            </a:endParaRPr>
          </a:p>
        </p:txBody>
      </p:sp>
      <p:sp>
        <p:nvSpPr>
          <p:cNvPr id="14" name="テキスト ボックス 13"/>
          <p:cNvSpPr txBox="1"/>
          <p:nvPr/>
        </p:nvSpPr>
        <p:spPr>
          <a:xfrm>
            <a:off x="6588224" y="1567825"/>
            <a:ext cx="1872208" cy="369332"/>
          </a:xfrm>
          <a:prstGeom prst="rect">
            <a:avLst/>
          </a:prstGeom>
          <a:noFill/>
        </p:spPr>
        <p:txBody>
          <a:bodyPr wrap="square" rtlCol="0">
            <a:spAutoFit/>
          </a:bodyPr>
          <a:lstStyle/>
          <a:p>
            <a:endParaRPr kumimoji="1" lang="ja-JP" altLang="en-US" dirty="0"/>
          </a:p>
        </p:txBody>
      </p:sp>
      <p:pic>
        <p:nvPicPr>
          <p:cNvPr id="2052" name="Picture 4"/>
          <p:cNvPicPr>
            <a:picLocks noChangeAspect="1" noChangeArrowheads="1"/>
          </p:cNvPicPr>
          <p:nvPr/>
        </p:nvPicPr>
        <p:blipFill>
          <a:blip r:embed="rId4" cstate="print"/>
          <a:srcRect/>
          <a:stretch>
            <a:fillRect/>
          </a:stretch>
        </p:blipFill>
        <p:spPr bwMode="auto">
          <a:xfrm>
            <a:off x="539552" y="1700808"/>
            <a:ext cx="2009775" cy="216217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2555776" y="1772816"/>
            <a:ext cx="2028825" cy="2219325"/>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r="1950" b="-1279"/>
          <a:stretch>
            <a:fillRect/>
          </a:stretch>
        </p:blipFill>
        <p:spPr bwMode="auto">
          <a:xfrm>
            <a:off x="4716016" y="4055007"/>
            <a:ext cx="1361127" cy="2232248"/>
          </a:xfrm>
          <a:prstGeom prst="rect">
            <a:avLst/>
          </a:prstGeom>
          <a:noFill/>
          <a:ln w="9525">
            <a:noFill/>
            <a:miter lim="800000"/>
            <a:headEnd/>
            <a:tailEnd/>
          </a:ln>
        </p:spPr>
      </p:pic>
      <p:sp>
        <p:nvSpPr>
          <p:cNvPr id="22" name="角丸四角形 21"/>
          <p:cNvSpPr/>
          <p:nvPr/>
        </p:nvSpPr>
        <p:spPr>
          <a:xfrm>
            <a:off x="4644008" y="2121823"/>
            <a:ext cx="4392488" cy="1368152"/>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23" name="テキスト ボックス 22"/>
          <p:cNvSpPr txBox="1"/>
          <p:nvPr/>
        </p:nvSpPr>
        <p:spPr>
          <a:xfrm>
            <a:off x="4716016" y="1977807"/>
            <a:ext cx="2143297" cy="338554"/>
          </a:xfrm>
          <a:prstGeom prst="rect">
            <a:avLst/>
          </a:prstGeom>
        </p:spPr>
        <p:txBody>
          <a:bodyPr wrap="square" rtlCol="0">
            <a:spAutoFit/>
          </a:bodyPr>
          <a:lstStyle/>
          <a:p>
            <a:r>
              <a:rPr kumimoji="1" lang="en-US" altLang="ja-JP" sz="1600" b="1" dirty="0" smtClean="0">
                <a:latin typeface="Arial" pitchFamily="34" charset="0"/>
                <a:cs typeface="Arial" pitchFamily="34" charset="0"/>
              </a:rPr>
              <a:t>Monomer molecule</a:t>
            </a:r>
            <a:endParaRPr kumimoji="1" lang="ja-JP" altLang="en-US" sz="1600" b="1" dirty="0">
              <a:latin typeface="Arial" pitchFamily="34" charset="0"/>
              <a:cs typeface="Arial" pitchFamily="34" charset="0"/>
            </a:endParaRPr>
          </a:p>
        </p:txBody>
      </p:sp>
      <p:pic>
        <p:nvPicPr>
          <p:cNvPr id="1030" name="Picture 6"/>
          <p:cNvPicPr>
            <a:picLocks noChangeAspect="1" noChangeArrowheads="1"/>
          </p:cNvPicPr>
          <p:nvPr/>
        </p:nvPicPr>
        <p:blipFill>
          <a:blip r:embed="rId7" cstate="print"/>
          <a:srcRect l="8311" t="5556"/>
          <a:stretch>
            <a:fillRect/>
          </a:stretch>
        </p:blipFill>
        <p:spPr bwMode="auto">
          <a:xfrm>
            <a:off x="7164288" y="4282063"/>
            <a:ext cx="1355215" cy="2088233"/>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539552" y="3922023"/>
            <a:ext cx="1944216" cy="2596313"/>
          </a:xfrm>
          <a:prstGeom prst="rect">
            <a:avLst/>
          </a:prstGeom>
          <a:noFill/>
          <a:ln w="9525">
            <a:noFill/>
            <a:miter lim="800000"/>
            <a:headEnd/>
            <a:tailEnd/>
          </a:ln>
        </p:spPr>
      </p:pic>
      <p:cxnSp>
        <p:nvCxnSpPr>
          <p:cNvPr id="41" name="直線矢印コネクタ 40"/>
          <p:cNvCxnSpPr/>
          <p:nvPr/>
        </p:nvCxnSpPr>
        <p:spPr>
          <a:xfrm>
            <a:off x="6228184" y="5362184"/>
            <a:ext cx="864096"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6084168" y="4786120"/>
            <a:ext cx="1224136" cy="523220"/>
          </a:xfrm>
          <a:prstGeom prst="rect">
            <a:avLst/>
          </a:prstGeom>
          <a:noFill/>
        </p:spPr>
        <p:txBody>
          <a:bodyPr wrap="square" rtlCol="0">
            <a:spAutoFit/>
          </a:bodyPr>
          <a:lstStyle/>
          <a:p>
            <a:r>
              <a:rPr kumimoji="1" lang="en-US" altLang="ja-JP" sz="1400" b="1" dirty="0" smtClean="0">
                <a:latin typeface="Arial" pitchFamily="34" charset="0"/>
                <a:cs typeface="Arial" pitchFamily="34" charset="0"/>
              </a:rPr>
              <a:t>Chain propagation</a:t>
            </a:r>
            <a:endParaRPr kumimoji="1" lang="ja-JP" altLang="en-US" sz="1400" b="1" dirty="0">
              <a:latin typeface="Arial" pitchFamily="34" charset="0"/>
              <a:cs typeface="Arial" pitchFamily="34" charset="0"/>
            </a:endParaRPr>
          </a:p>
        </p:txBody>
      </p:sp>
      <p:graphicFrame>
        <p:nvGraphicFramePr>
          <p:cNvPr id="36865" name="Object 1"/>
          <p:cNvGraphicFramePr>
            <a:graphicFrameLocks noChangeAspect="1"/>
          </p:cNvGraphicFramePr>
          <p:nvPr/>
        </p:nvGraphicFramePr>
        <p:xfrm>
          <a:off x="4860032" y="2553871"/>
          <a:ext cx="3903662" cy="611188"/>
        </p:xfrm>
        <a:graphic>
          <a:graphicData uri="http://schemas.openxmlformats.org/presentationml/2006/ole">
            <p:oleObj spid="_x0000_s36865" name="CS ChemDraw Drawing" r:id="rId9" imgW="6510164" imgH="1018999" progId="ChemDraw.Document.6.0">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3" name="Object 5"/>
          <p:cNvGraphicFramePr>
            <a:graphicFrameLocks noChangeAspect="1"/>
          </p:cNvGraphicFramePr>
          <p:nvPr/>
        </p:nvGraphicFramePr>
        <p:xfrm>
          <a:off x="1429048" y="870620"/>
          <a:ext cx="6552728" cy="2998684"/>
        </p:xfrm>
        <a:graphic>
          <a:graphicData uri="http://schemas.openxmlformats.org/presentationml/2006/ole">
            <p:oleObj spid="_x0000_s73733" name="CS ChemDraw Drawing" r:id="rId4" imgW="7923035" imgH="3625208" progId="ChemDraw.Document.6.0">
              <p:embed/>
            </p:oleObj>
          </a:graphicData>
        </a:graphic>
      </p:graphicFrame>
      <p:pic>
        <p:nvPicPr>
          <p:cNvPr id="30" name="図 29" descr="犬飼さんの改.tif"/>
          <p:cNvPicPr>
            <a:picLocks noChangeAspect="1"/>
          </p:cNvPicPr>
          <p:nvPr/>
        </p:nvPicPr>
        <p:blipFill>
          <a:blip r:embed="rId5" cstate="print"/>
          <a:stretch>
            <a:fillRect/>
          </a:stretch>
        </p:blipFill>
        <p:spPr>
          <a:xfrm>
            <a:off x="379888" y="4997928"/>
            <a:ext cx="1959864" cy="591312"/>
          </a:xfrm>
          <a:prstGeom prst="rect">
            <a:avLst/>
          </a:prstGeom>
        </p:spPr>
      </p:pic>
      <p:pic>
        <p:nvPicPr>
          <p:cNvPr id="27" name="図 26" descr="ラジカル.tif"/>
          <p:cNvPicPr>
            <a:picLocks noChangeAspect="1"/>
          </p:cNvPicPr>
          <p:nvPr/>
        </p:nvPicPr>
        <p:blipFill>
          <a:blip r:embed="rId6" cstate="print"/>
          <a:stretch>
            <a:fillRect/>
          </a:stretch>
        </p:blipFill>
        <p:spPr>
          <a:xfrm>
            <a:off x="293784" y="4925920"/>
            <a:ext cx="1901952" cy="746760"/>
          </a:xfrm>
          <a:prstGeom prst="rect">
            <a:avLst/>
          </a:prstGeom>
        </p:spPr>
      </p:pic>
      <p:pic>
        <p:nvPicPr>
          <p:cNvPr id="1029" name="Picture 5"/>
          <p:cNvPicPr>
            <a:picLocks noChangeAspect="1" noChangeArrowheads="1"/>
          </p:cNvPicPr>
          <p:nvPr/>
        </p:nvPicPr>
        <p:blipFill>
          <a:blip r:embed="rId7" cstate="print"/>
          <a:srcRect l="6782"/>
          <a:stretch>
            <a:fillRect/>
          </a:stretch>
        </p:blipFill>
        <p:spPr bwMode="auto">
          <a:xfrm rot="5400000">
            <a:off x="2361485" y="5511581"/>
            <a:ext cx="1540710" cy="1152128"/>
          </a:xfrm>
          <a:prstGeom prst="rect">
            <a:avLst/>
          </a:prstGeom>
          <a:noFill/>
          <a:ln w="9525">
            <a:noFill/>
            <a:miter lim="800000"/>
            <a:headEnd/>
            <a:tailEnd/>
          </a:ln>
        </p:spPr>
      </p:pic>
      <p:sp>
        <p:nvSpPr>
          <p:cNvPr id="2" name="タイトル 1"/>
          <p:cNvSpPr>
            <a:spLocks noGrp="1"/>
          </p:cNvSpPr>
          <p:nvPr>
            <p:ph type="title"/>
          </p:nvPr>
        </p:nvSpPr>
        <p:spPr>
          <a:xfrm>
            <a:off x="467544" y="-99392"/>
            <a:ext cx="8229600" cy="1143000"/>
          </a:xfrm>
        </p:spPr>
        <p:txBody>
          <a:bodyPr>
            <a:normAutofit/>
          </a:bodyPr>
          <a:lstStyle/>
          <a:p>
            <a:r>
              <a:rPr lang="en-US" altLang="ja-JP" sz="2800" b="1" dirty="0" smtClean="0">
                <a:solidFill>
                  <a:schemeClr val="tx2"/>
                </a:solidFill>
                <a:latin typeface="Arial" pitchFamily="34" charset="0"/>
                <a:cs typeface="Arial" pitchFamily="34" charset="0"/>
              </a:rPr>
              <a:t>Previous Research</a:t>
            </a:r>
            <a:r>
              <a:rPr kumimoji="1" lang="en-US" altLang="ja-JP" sz="2800" b="1" dirty="0" smtClean="0">
                <a:solidFill>
                  <a:schemeClr val="tx2"/>
                </a:solidFill>
                <a:latin typeface="Arial" pitchFamily="34" charset="0"/>
                <a:cs typeface="Arial" pitchFamily="34" charset="0"/>
              </a:rPr>
              <a:t/>
            </a:r>
            <a:br>
              <a:rPr kumimoji="1" lang="en-US" altLang="ja-JP" sz="2800" b="1" dirty="0" smtClean="0">
                <a:solidFill>
                  <a:schemeClr val="tx2"/>
                </a:solidFill>
                <a:latin typeface="Arial" pitchFamily="34" charset="0"/>
                <a:cs typeface="Arial" pitchFamily="34" charset="0"/>
              </a:rPr>
            </a:br>
            <a:r>
              <a:rPr lang="en-US" altLang="ja-JP" sz="2400" b="1" dirty="0" err="1" smtClean="0">
                <a:solidFill>
                  <a:schemeClr val="tx2"/>
                </a:solidFill>
                <a:latin typeface="Arial" pitchFamily="34" charset="0"/>
                <a:cs typeface="Arial" pitchFamily="34" charset="0"/>
              </a:rPr>
              <a:t>Octa</a:t>
            </a:r>
            <a:r>
              <a:rPr kumimoji="1" lang="en-US" altLang="ja-JP" sz="2400" b="1" dirty="0" err="1" smtClean="0">
                <a:solidFill>
                  <a:schemeClr val="tx2"/>
                </a:solidFill>
                <a:latin typeface="Arial" pitchFamily="34" charset="0"/>
                <a:cs typeface="Arial" pitchFamily="34" charset="0"/>
              </a:rPr>
              <a:t>ehydrobenzo</a:t>
            </a:r>
            <a:r>
              <a:rPr kumimoji="1" lang="en-US" altLang="ja-JP" sz="2400" b="1" dirty="0" smtClean="0">
                <a:solidFill>
                  <a:schemeClr val="tx2"/>
                </a:solidFill>
                <a:latin typeface="Arial" pitchFamily="34" charset="0"/>
                <a:cs typeface="Arial" pitchFamily="34" charset="0"/>
              </a:rPr>
              <a:t>[12]</a:t>
            </a:r>
            <a:r>
              <a:rPr kumimoji="1" lang="en-US" altLang="ja-JP" sz="2400" b="1" dirty="0" err="1" smtClean="0">
                <a:solidFill>
                  <a:schemeClr val="tx2"/>
                </a:solidFill>
                <a:latin typeface="Arial" pitchFamily="34" charset="0"/>
                <a:cs typeface="Arial" pitchFamily="34" charset="0"/>
              </a:rPr>
              <a:t>annulene</a:t>
            </a:r>
            <a:r>
              <a:rPr kumimoji="1" lang="en-US" altLang="ja-JP" sz="2400" b="1" dirty="0" smtClean="0">
                <a:solidFill>
                  <a:schemeClr val="tx2"/>
                </a:solidFill>
                <a:latin typeface="Arial" pitchFamily="34" charset="0"/>
                <a:cs typeface="Arial" pitchFamily="34" charset="0"/>
              </a:rPr>
              <a:t> </a:t>
            </a:r>
            <a:r>
              <a:rPr kumimoji="1" lang="en-US" altLang="ja-JP" sz="2400" b="1" dirty="0" smtClean="0">
                <a:solidFill>
                  <a:schemeClr val="tx2"/>
                </a:solidFill>
                <a:latin typeface="Arial" pitchFamily="34" charset="0"/>
                <a:cs typeface="Arial" pitchFamily="34" charset="0"/>
              </a:rPr>
              <a:t>Derivatives</a:t>
            </a:r>
            <a:endParaRPr kumimoji="1" lang="ja-JP" altLang="en-US" sz="2400" b="1" dirty="0">
              <a:solidFill>
                <a:schemeClr val="tx2"/>
              </a:solidFill>
              <a:latin typeface="Arial" pitchFamily="34" charset="0"/>
              <a:cs typeface="Arial" pitchFamily="34" charset="0"/>
            </a:endParaRPr>
          </a:p>
        </p:txBody>
      </p:sp>
      <p:pic>
        <p:nvPicPr>
          <p:cNvPr id="18" name="図 17" descr="犬飼さんの改.tif"/>
          <p:cNvPicPr>
            <a:picLocks noChangeAspect="1"/>
          </p:cNvPicPr>
          <p:nvPr/>
        </p:nvPicPr>
        <p:blipFill>
          <a:blip r:embed="rId5" cstate="print"/>
          <a:stretch>
            <a:fillRect/>
          </a:stretch>
        </p:blipFill>
        <p:spPr>
          <a:xfrm>
            <a:off x="611560" y="4277848"/>
            <a:ext cx="1959864" cy="591312"/>
          </a:xfrm>
          <a:prstGeom prst="rect">
            <a:avLst/>
          </a:prstGeom>
        </p:spPr>
      </p:pic>
      <p:cxnSp>
        <p:nvCxnSpPr>
          <p:cNvPr id="21" name="直線矢印コネクタ 20"/>
          <p:cNvCxnSpPr/>
          <p:nvPr/>
        </p:nvCxnSpPr>
        <p:spPr>
          <a:xfrm>
            <a:off x="2483768" y="5157192"/>
            <a:ext cx="144016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483768" y="4797152"/>
            <a:ext cx="1512168" cy="307777"/>
          </a:xfrm>
          <a:prstGeom prst="rect">
            <a:avLst/>
          </a:prstGeom>
          <a:noFill/>
        </p:spPr>
        <p:txBody>
          <a:bodyPr wrap="square" rtlCol="0">
            <a:spAutoFit/>
          </a:bodyPr>
          <a:lstStyle/>
          <a:p>
            <a:pPr algn="ctr"/>
            <a:r>
              <a:rPr lang="en-US" altLang="ja-JP" sz="1400" b="1" dirty="0" smtClean="0">
                <a:latin typeface="Arial" pitchFamily="34" charset="0"/>
                <a:cs typeface="Arial" pitchFamily="34" charset="0"/>
              </a:rPr>
              <a:t>Polymerization</a:t>
            </a:r>
            <a:endParaRPr kumimoji="1" lang="ja-JP" altLang="en-US" sz="1400" b="1" dirty="0">
              <a:latin typeface="Arial" pitchFamily="34" charset="0"/>
              <a:cs typeface="Arial" pitchFamily="34" charset="0"/>
            </a:endParaRPr>
          </a:p>
        </p:txBody>
      </p:sp>
      <p:pic>
        <p:nvPicPr>
          <p:cNvPr id="1026" name="Picture 2"/>
          <p:cNvPicPr>
            <a:picLocks noChangeAspect="1" noChangeArrowheads="1"/>
          </p:cNvPicPr>
          <p:nvPr/>
        </p:nvPicPr>
        <p:blipFill>
          <a:blip r:embed="rId8" cstate="print"/>
          <a:srcRect/>
          <a:stretch>
            <a:fillRect/>
          </a:stretch>
        </p:blipFill>
        <p:spPr bwMode="auto">
          <a:xfrm>
            <a:off x="6156176" y="4149080"/>
            <a:ext cx="2384326" cy="2304256"/>
          </a:xfrm>
          <a:prstGeom prst="rect">
            <a:avLst/>
          </a:prstGeom>
          <a:noFill/>
          <a:ln w="9525">
            <a:noFill/>
            <a:miter lim="800000"/>
            <a:headEnd/>
            <a:tailEnd/>
          </a:ln>
        </p:spPr>
      </p:pic>
      <p:sp>
        <p:nvSpPr>
          <p:cNvPr id="9" name="テキスト ボックス 8"/>
          <p:cNvSpPr txBox="1"/>
          <p:nvPr/>
        </p:nvSpPr>
        <p:spPr>
          <a:xfrm>
            <a:off x="1763688" y="1630263"/>
            <a:ext cx="3456384" cy="307777"/>
          </a:xfrm>
          <a:prstGeom prst="rect">
            <a:avLst/>
          </a:prstGeom>
          <a:noFill/>
        </p:spPr>
        <p:txBody>
          <a:bodyPr wrap="square" rtlCol="0">
            <a:spAutoFit/>
          </a:bodyPr>
          <a:lstStyle/>
          <a:p>
            <a:pPr algn="ctr"/>
            <a:r>
              <a:rPr lang="en-US" altLang="ja-JP" sz="1400" b="1" dirty="0" err="1" smtClean="0">
                <a:latin typeface="Arial" pitchFamily="34" charset="0"/>
                <a:cs typeface="Arial" pitchFamily="34" charset="0"/>
              </a:rPr>
              <a:t>Octadehydrobenzo</a:t>
            </a:r>
            <a:r>
              <a:rPr lang="en-US" altLang="ja-JP" sz="1400" b="1" dirty="0" smtClean="0">
                <a:latin typeface="Arial" pitchFamily="34" charset="0"/>
                <a:cs typeface="Arial" pitchFamily="34" charset="0"/>
              </a:rPr>
              <a:t>[12]</a:t>
            </a:r>
            <a:r>
              <a:rPr lang="en-US" altLang="ja-JP" sz="1400" b="1" dirty="0" err="1" smtClean="0">
                <a:latin typeface="Arial" pitchFamily="34" charset="0"/>
                <a:cs typeface="Arial" pitchFamily="34" charset="0"/>
              </a:rPr>
              <a:t>annulene</a:t>
            </a:r>
            <a:r>
              <a:rPr lang="en-US" altLang="ja-JP" sz="1400" b="1" dirty="0" smtClean="0">
                <a:latin typeface="Arial" pitchFamily="34" charset="0"/>
                <a:cs typeface="Arial" pitchFamily="34" charset="0"/>
              </a:rPr>
              <a:t> (DBA) </a:t>
            </a:r>
            <a:endParaRPr kumimoji="1" lang="ja-JP" altLang="en-US" sz="1400" b="1" dirty="0">
              <a:latin typeface="Arial" pitchFamily="34" charset="0"/>
              <a:cs typeface="Arial" pitchFamily="34" charset="0"/>
            </a:endParaRPr>
          </a:p>
        </p:txBody>
      </p:sp>
      <p:cxnSp>
        <p:nvCxnSpPr>
          <p:cNvPr id="29" name="直線コネクタ 28"/>
          <p:cNvCxnSpPr/>
          <p:nvPr/>
        </p:nvCxnSpPr>
        <p:spPr>
          <a:xfrm>
            <a:off x="0" y="3933056"/>
            <a:ext cx="9144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31" name="図 30" descr="犬飼さんの改.tif"/>
          <p:cNvPicPr>
            <a:picLocks noChangeAspect="1"/>
          </p:cNvPicPr>
          <p:nvPr/>
        </p:nvPicPr>
        <p:blipFill>
          <a:blip r:embed="rId5" cstate="print"/>
          <a:stretch>
            <a:fillRect/>
          </a:stretch>
        </p:blipFill>
        <p:spPr>
          <a:xfrm>
            <a:off x="107504" y="5718008"/>
            <a:ext cx="1959864" cy="591312"/>
          </a:xfrm>
          <a:prstGeom prst="rect">
            <a:avLst/>
          </a:prstGeom>
        </p:spPr>
      </p:pic>
      <p:sp>
        <p:nvSpPr>
          <p:cNvPr id="34" name="円/楕円 33"/>
          <p:cNvSpPr/>
          <p:nvPr/>
        </p:nvSpPr>
        <p:spPr>
          <a:xfrm>
            <a:off x="2483768" y="5245281"/>
            <a:ext cx="1232885" cy="1519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508104" y="6525344"/>
            <a:ext cx="3528392" cy="276999"/>
          </a:xfrm>
          <a:prstGeom prst="rect">
            <a:avLst/>
          </a:prstGeom>
          <a:noFill/>
        </p:spPr>
        <p:txBody>
          <a:bodyPr wrap="square" rtlCol="0">
            <a:spAutoFit/>
          </a:bodyPr>
          <a:lstStyle/>
          <a:p>
            <a:r>
              <a:rPr lang="en-US" altLang="ja-JP" sz="1200" dirty="0" err="1" smtClean="0">
                <a:latin typeface="Arial" pitchFamily="34" charset="0"/>
                <a:cs typeface="Arial" pitchFamily="34" charset="0"/>
              </a:rPr>
              <a:t>Tobe</a:t>
            </a:r>
            <a:r>
              <a:rPr lang="en-US" altLang="ja-JP" sz="1200" dirty="0" smtClean="0">
                <a:latin typeface="Arial" pitchFamily="34" charset="0"/>
                <a:cs typeface="Arial" pitchFamily="34" charset="0"/>
              </a:rPr>
              <a:t>, Y. et al. </a:t>
            </a:r>
            <a:r>
              <a:rPr lang="en-US" altLang="ja-JP" sz="1200" i="1" dirty="0" smtClean="0">
                <a:latin typeface="Arial" pitchFamily="34" charset="0"/>
                <a:cs typeface="Arial" pitchFamily="34" charset="0"/>
              </a:rPr>
              <a:t>Chem. Eur. J.</a:t>
            </a:r>
            <a:r>
              <a:rPr lang="en-US" altLang="ja-JP" sz="1200" dirty="0" smtClean="0">
                <a:latin typeface="Arial" pitchFamily="34" charset="0"/>
                <a:cs typeface="Arial" pitchFamily="34" charset="0"/>
              </a:rPr>
              <a:t> </a:t>
            </a:r>
            <a:r>
              <a:rPr lang="en-US" altLang="ja-JP" sz="1200" b="1" dirty="0" smtClean="0">
                <a:latin typeface="Arial" pitchFamily="34" charset="0"/>
                <a:cs typeface="Arial" pitchFamily="34" charset="0"/>
              </a:rPr>
              <a:t>2010</a:t>
            </a:r>
            <a:r>
              <a:rPr lang="en-US" altLang="ja-JP" sz="1200" dirty="0" smtClean="0">
                <a:latin typeface="Arial" pitchFamily="34" charset="0"/>
                <a:cs typeface="Arial" pitchFamily="34" charset="0"/>
              </a:rPr>
              <a:t>, </a:t>
            </a:r>
            <a:r>
              <a:rPr lang="en-US" altLang="ja-JP" sz="1200" i="1" dirty="0" smtClean="0">
                <a:latin typeface="Arial" pitchFamily="34" charset="0"/>
                <a:cs typeface="Arial" pitchFamily="34" charset="0"/>
              </a:rPr>
              <a:t>16</a:t>
            </a:r>
            <a:r>
              <a:rPr lang="en-US" altLang="ja-JP" sz="1200" dirty="0" smtClean="0">
                <a:latin typeface="Arial" pitchFamily="34" charset="0"/>
                <a:cs typeface="Arial" pitchFamily="34" charset="0"/>
              </a:rPr>
              <a:t>, 8319-8328.</a:t>
            </a:r>
            <a:endParaRPr kumimoji="1" lang="ja-JP" altLang="en-US" sz="1200" dirty="0">
              <a:latin typeface="Arial" pitchFamily="34" charset="0"/>
              <a:cs typeface="Arial" pitchFamily="34" charset="0"/>
            </a:endParaRPr>
          </a:p>
        </p:txBody>
      </p:sp>
      <p:pic>
        <p:nvPicPr>
          <p:cNvPr id="25" name="図 24" descr="犬飼さん重合後2-21.tif"/>
          <p:cNvPicPr>
            <a:picLocks noChangeAspect="1"/>
          </p:cNvPicPr>
          <p:nvPr/>
        </p:nvPicPr>
        <p:blipFill>
          <a:blip r:embed="rId9" cstate="print"/>
          <a:stretch>
            <a:fillRect/>
          </a:stretch>
        </p:blipFill>
        <p:spPr>
          <a:xfrm>
            <a:off x="4033248" y="4077072"/>
            <a:ext cx="1834896" cy="2270760"/>
          </a:xfrm>
          <a:prstGeom prst="rect">
            <a:avLst/>
          </a:prstGeom>
        </p:spPr>
      </p:pic>
      <p:cxnSp>
        <p:nvCxnSpPr>
          <p:cNvPr id="32" name="直線矢印コネクタ 31"/>
          <p:cNvCxnSpPr/>
          <p:nvPr/>
        </p:nvCxnSpPr>
        <p:spPr>
          <a:xfrm rot="5400000">
            <a:off x="1115219" y="4853515"/>
            <a:ext cx="360040" cy="72802"/>
          </a:xfrm>
          <a:prstGeom prst="straightConnector1">
            <a:avLst/>
          </a:prstGeom>
          <a:ln w="15875">
            <a:solidFill>
              <a:srgbClr val="E47EE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403648" y="4201343"/>
            <a:ext cx="1440160" cy="307777"/>
          </a:xfrm>
          <a:prstGeom prst="rect">
            <a:avLst/>
          </a:prstGeom>
          <a:noFill/>
        </p:spPr>
        <p:txBody>
          <a:bodyPr wrap="square" rtlCol="0">
            <a:spAutoFit/>
          </a:bodyPr>
          <a:lstStyle/>
          <a:p>
            <a:r>
              <a:rPr lang="en-US" altLang="ja-JP" sz="1400" b="1" dirty="0" smtClean="0">
                <a:solidFill>
                  <a:srgbClr val="A86ED4"/>
                </a:solidFill>
                <a:latin typeface="Arial" pitchFamily="34" charset="0"/>
                <a:cs typeface="Arial" pitchFamily="34" charset="0"/>
              </a:rPr>
              <a:t>5.9 – 6.1 nm</a:t>
            </a:r>
            <a:endParaRPr kumimoji="1" lang="ja-JP" altLang="en-US" sz="1400" b="1" dirty="0">
              <a:solidFill>
                <a:srgbClr val="A86ED4"/>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normAutofit/>
          </a:bodyPr>
          <a:lstStyle/>
          <a:p>
            <a:r>
              <a:rPr lang="en-US" altLang="ja-JP" sz="2800" b="1" dirty="0" smtClean="0">
                <a:solidFill>
                  <a:schemeClr val="tx2"/>
                </a:solidFill>
                <a:latin typeface="Arial" pitchFamily="34" charset="0"/>
                <a:cs typeface="Arial" pitchFamily="34" charset="0"/>
              </a:rPr>
              <a:t>Purpose of This work</a:t>
            </a:r>
            <a:endParaRPr kumimoji="1" lang="ja-JP" altLang="en-US" sz="2800" b="1" dirty="0">
              <a:solidFill>
                <a:schemeClr val="tx2"/>
              </a:solidFill>
              <a:latin typeface="Arial" pitchFamily="34" charset="0"/>
              <a:cs typeface="Arial" pitchFamily="34" charset="0"/>
            </a:endParaRPr>
          </a:p>
        </p:txBody>
      </p:sp>
      <p:sp>
        <p:nvSpPr>
          <p:cNvPr id="27" name="テキスト ボックス 26"/>
          <p:cNvSpPr txBox="1"/>
          <p:nvPr/>
        </p:nvSpPr>
        <p:spPr>
          <a:xfrm>
            <a:off x="2051720" y="3212976"/>
            <a:ext cx="1872208" cy="369332"/>
          </a:xfrm>
          <a:prstGeom prst="rect">
            <a:avLst/>
          </a:prstGeom>
          <a:noFill/>
        </p:spPr>
        <p:txBody>
          <a:bodyPr wrap="square" rtlCol="0">
            <a:spAutoFit/>
          </a:bodyPr>
          <a:lstStyle/>
          <a:p>
            <a:r>
              <a:rPr lang="en-US" altLang="ja-JP" b="1" dirty="0" smtClean="0">
                <a:latin typeface="Arial" pitchFamily="34" charset="0"/>
                <a:cs typeface="Arial" pitchFamily="34" charset="0"/>
              </a:rPr>
              <a:t>external stimuli</a:t>
            </a:r>
            <a:endParaRPr kumimoji="1" lang="ja-JP" altLang="en-US" b="1" dirty="0">
              <a:latin typeface="Arial" pitchFamily="34" charset="0"/>
              <a:cs typeface="Arial" pitchFamily="34" charset="0"/>
            </a:endParaRPr>
          </a:p>
        </p:txBody>
      </p:sp>
      <p:cxnSp>
        <p:nvCxnSpPr>
          <p:cNvPr id="11" name="直線コネクタ 10"/>
          <p:cNvCxnSpPr/>
          <p:nvPr/>
        </p:nvCxnSpPr>
        <p:spPr>
          <a:xfrm>
            <a:off x="0" y="2708920"/>
            <a:ext cx="9144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74754" name="Object 2"/>
          <p:cNvGraphicFramePr>
            <a:graphicFrameLocks noChangeAspect="1"/>
          </p:cNvGraphicFramePr>
          <p:nvPr/>
        </p:nvGraphicFramePr>
        <p:xfrm>
          <a:off x="34925" y="1125538"/>
          <a:ext cx="3965575" cy="815975"/>
        </p:xfrm>
        <a:graphic>
          <a:graphicData uri="http://schemas.openxmlformats.org/presentationml/2006/ole">
            <p:oleObj spid="_x0000_s74754" name="CS ChemDraw Drawing" r:id="rId4" imgW="3964892" imgH="815199" progId="ChemDraw.Document.6.0">
              <p:embed/>
            </p:oleObj>
          </a:graphicData>
        </a:graphic>
      </p:graphicFrame>
      <p:graphicFrame>
        <p:nvGraphicFramePr>
          <p:cNvPr id="74755" name="Object 3"/>
          <p:cNvGraphicFramePr>
            <a:graphicFrameLocks noChangeAspect="1"/>
          </p:cNvGraphicFramePr>
          <p:nvPr/>
        </p:nvGraphicFramePr>
        <p:xfrm>
          <a:off x="5292080" y="1124744"/>
          <a:ext cx="3525837" cy="815975"/>
        </p:xfrm>
        <a:graphic>
          <a:graphicData uri="http://schemas.openxmlformats.org/presentationml/2006/ole">
            <p:oleObj spid="_x0000_s74755" name="CS ChemDraw Drawing" r:id="rId5" imgW="3526238" imgH="815199" progId="ChemDraw.Document.6.0">
              <p:embed/>
            </p:oleObj>
          </a:graphicData>
        </a:graphic>
      </p:graphicFrame>
      <p:sp>
        <p:nvSpPr>
          <p:cNvPr id="15" name="右矢印 14"/>
          <p:cNvSpPr/>
          <p:nvPr/>
        </p:nvSpPr>
        <p:spPr>
          <a:xfrm>
            <a:off x="4067944" y="1340768"/>
            <a:ext cx="1080120" cy="432048"/>
          </a:xfrm>
          <a:prstGeom prst="rightArrow">
            <a:avLst/>
          </a:prstGeom>
          <a:gradFill>
            <a:gsLst>
              <a:gs pos="0">
                <a:srgbClr val="FFC000"/>
              </a:gs>
              <a:gs pos="50000">
                <a:srgbClr val="FFC000"/>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4756" name="Object 4"/>
          <p:cNvGraphicFramePr>
            <a:graphicFrameLocks noChangeAspect="1"/>
          </p:cNvGraphicFramePr>
          <p:nvPr/>
        </p:nvGraphicFramePr>
        <p:xfrm>
          <a:off x="228600" y="3665538"/>
          <a:ext cx="8593138" cy="2066925"/>
        </p:xfrm>
        <a:graphic>
          <a:graphicData uri="http://schemas.openxmlformats.org/presentationml/2006/ole">
            <p:oleObj spid="_x0000_s74756" name="CS ChemDraw Drawing" r:id="rId6" imgW="13426200" imgH="3237840" progId="ChemDraw.Document.6.0">
              <p:embed/>
            </p:oleObj>
          </a:graphicData>
        </a:graphic>
      </p:graphicFrame>
      <p:sp>
        <p:nvSpPr>
          <p:cNvPr id="20" name="正方形/長方形 19"/>
          <p:cNvSpPr/>
          <p:nvPr/>
        </p:nvSpPr>
        <p:spPr>
          <a:xfrm>
            <a:off x="5292080" y="3212976"/>
            <a:ext cx="1826141" cy="369332"/>
          </a:xfrm>
          <a:prstGeom prst="rect">
            <a:avLst/>
          </a:prstGeom>
        </p:spPr>
        <p:txBody>
          <a:bodyPr wrap="none">
            <a:spAutoFit/>
          </a:bodyPr>
          <a:lstStyle/>
          <a:p>
            <a:r>
              <a:rPr lang="en-US" altLang="ja-JP" b="1" dirty="0" smtClean="0">
                <a:latin typeface="Arial" pitchFamily="34" charset="0"/>
                <a:cs typeface="Arial" pitchFamily="34" charset="0"/>
              </a:rPr>
              <a:t>Polymerization</a:t>
            </a:r>
            <a:endParaRPr lang="ja-JP" altLang="en-US" dirty="0"/>
          </a:p>
        </p:txBody>
      </p:sp>
      <p:sp>
        <p:nvSpPr>
          <p:cNvPr id="21" name="正方形/長方形 20"/>
          <p:cNvSpPr/>
          <p:nvPr/>
        </p:nvSpPr>
        <p:spPr>
          <a:xfrm>
            <a:off x="7134428" y="5867980"/>
            <a:ext cx="1326004" cy="369332"/>
          </a:xfrm>
          <a:prstGeom prst="rect">
            <a:avLst/>
          </a:prstGeom>
        </p:spPr>
        <p:txBody>
          <a:bodyPr wrap="none">
            <a:spAutoFit/>
          </a:bodyPr>
          <a:lstStyle/>
          <a:p>
            <a:r>
              <a:rPr lang="en-US" altLang="ja-JP" b="1" dirty="0" err="1" smtClean="0">
                <a:solidFill>
                  <a:srgbClr val="FF0000"/>
                </a:solidFill>
                <a:latin typeface="Arial" pitchFamily="34" charset="0"/>
                <a:cs typeface="Arial" pitchFamily="34" charset="0"/>
              </a:rPr>
              <a:t>Polyacene</a:t>
            </a:r>
            <a:endParaRPr lang="ja-JP" altLang="en-US" dirty="0">
              <a:solidFill>
                <a:srgbClr val="FF0000"/>
              </a:solidFill>
            </a:endParaRPr>
          </a:p>
        </p:txBody>
      </p:sp>
      <p:sp>
        <p:nvSpPr>
          <p:cNvPr id="22" name="テキスト ボックス 21"/>
          <p:cNvSpPr txBox="1"/>
          <p:nvPr/>
        </p:nvSpPr>
        <p:spPr>
          <a:xfrm>
            <a:off x="3347864" y="5877272"/>
            <a:ext cx="2520280" cy="369332"/>
          </a:xfrm>
          <a:prstGeom prst="rect">
            <a:avLst/>
          </a:prstGeom>
          <a:noFill/>
        </p:spPr>
        <p:txBody>
          <a:bodyPr wrap="square" rtlCol="0">
            <a:spAutoFit/>
          </a:bodyPr>
          <a:lstStyle/>
          <a:p>
            <a:r>
              <a:rPr lang="en-US" altLang="ja-JP" b="1" dirty="0" smtClean="0">
                <a:solidFill>
                  <a:srgbClr val="92D050"/>
                </a:solidFill>
                <a:latin typeface="Arial" pitchFamily="34" charset="0"/>
                <a:cs typeface="Arial" pitchFamily="34" charset="0"/>
              </a:rPr>
              <a:t>Radical Intermediate</a:t>
            </a:r>
            <a:endParaRPr kumimoji="1" lang="ja-JP" altLang="en-US" b="1" dirty="0">
              <a:solidFill>
                <a:srgbClr val="92D050"/>
              </a:solidFill>
              <a:latin typeface="Arial" pitchFamily="34" charset="0"/>
              <a:cs typeface="Arial" pitchFamily="34" charset="0"/>
            </a:endParaRPr>
          </a:p>
        </p:txBody>
      </p:sp>
      <p:sp>
        <p:nvSpPr>
          <p:cNvPr id="23" name="テキスト ボックス 22"/>
          <p:cNvSpPr txBox="1"/>
          <p:nvPr/>
        </p:nvSpPr>
        <p:spPr>
          <a:xfrm>
            <a:off x="1043608" y="2132856"/>
            <a:ext cx="2376264" cy="369332"/>
          </a:xfrm>
          <a:prstGeom prst="rect">
            <a:avLst/>
          </a:prstGeom>
          <a:noFill/>
        </p:spPr>
        <p:txBody>
          <a:bodyPr wrap="square" rtlCol="0">
            <a:spAutoFit/>
          </a:bodyPr>
          <a:lstStyle/>
          <a:p>
            <a:r>
              <a:rPr lang="en-US" altLang="ja-JP" b="1" dirty="0" smtClean="0">
                <a:latin typeface="Arial" pitchFamily="34" charset="0"/>
                <a:cs typeface="Arial" pitchFamily="34" charset="0"/>
              </a:rPr>
              <a:t>Previous Subject</a:t>
            </a:r>
            <a:endParaRPr kumimoji="1" lang="ja-JP" altLang="en-US" b="1" dirty="0">
              <a:latin typeface="Arial" pitchFamily="34" charset="0"/>
              <a:cs typeface="Arial" pitchFamily="34" charset="0"/>
            </a:endParaRPr>
          </a:p>
        </p:txBody>
      </p:sp>
      <p:sp>
        <p:nvSpPr>
          <p:cNvPr id="24" name="テキスト ボックス 23"/>
          <p:cNvSpPr txBox="1"/>
          <p:nvPr/>
        </p:nvSpPr>
        <p:spPr>
          <a:xfrm>
            <a:off x="6012160" y="2132856"/>
            <a:ext cx="2232248" cy="369332"/>
          </a:xfrm>
          <a:prstGeom prst="rect">
            <a:avLst/>
          </a:prstGeom>
          <a:noFill/>
        </p:spPr>
        <p:txBody>
          <a:bodyPr wrap="square" rtlCol="0">
            <a:spAutoFit/>
          </a:bodyPr>
          <a:lstStyle/>
          <a:p>
            <a:r>
              <a:rPr lang="en-US" altLang="ja-JP" b="1" dirty="0" smtClean="0">
                <a:latin typeface="Arial" pitchFamily="34" charset="0"/>
                <a:cs typeface="Arial" pitchFamily="34" charset="0"/>
              </a:rPr>
              <a:t>Following Subject</a:t>
            </a:r>
            <a:endParaRPr kumimoji="1" lang="ja-JP" alt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age.space.rakuten.co.jp/lg01/19/0000929819/52/img2e2fbb1ezik4zj.jpeg"/>
          <p:cNvPicPr>
            <a:picLocks noChangeAspect="1" noChangeArrowheads="1"/>
          </p:cNvPicPr>
          <p:nvPr/>
        </p:nvPicPr>
        <p:blipFill>
          <a:blip r:embed="rId3" cstate="print"/>
          <a:srcRect/>
          <a:stretch>
            <a:fillRect/>
          </a:stretch>
        </p:blipFill>
        <p:spPr bwMode="auto">
          <a:xfrm>
            <a:off x="1331640" y="1313681"/>
            <a:ext cx="2400300" cy="2619375"/>
          </a:xfrm>
          <a:prstGeom prst="rect">
            <a:avLst/>
          </a:prstGeom>
          <a:noFill/>
        </p:spPr>
      </p:pic>
      <p:pic>
        <p:nvPicPr>
          <p:cNvPr id="27652" name="Picture 4" descr="http://lalalive2.cocolog-nifty.com/blog/images/peacock200705142.jpg"/>
          <p:cNvPicPr>
            <a:picLocks noChangeAspect="1" noChangeArrowheads="1"/>
          </p:cNvPicPr>
          <p:nvPr/>
        </p:nvPicPr>
        <p:blipFill>
          <a:blip r:embed="rId4" cstate="print"/>
          <a:srcRect/>
          <a:stretch>
            <a:fillRect/>
          </a:stretch>
        </p:blipFill>
        <p:spPr bwMode="auto">
          <a:xfrm>
            <a:off x="5580112" y="1412776"/>
            <a:ext cx="2397169" cy="3096344"/>
          </a:xfrm>
          <a:prstGeom prst="rect">
            <a:avLst/>
          </a:prstGeom>
          <a:noFill/>
        </p:spPr>
      </p:pic>
      <p:pic>
        <p:nvPicPr>
          <p:cNvPr id="27654" name="Picture 6" descr="http://zoo.kokage.cc/blog/img/img574_PICT0312s.jpg"/>
          <p:cNvPicPr>
            <a:picLocks noChangeAspect="1" noChangeArrowheads="1"/>
          </p:cNvPicPr>
          <p:nvPr/>
        </p:nvPicPr>
        <p:blipFill>
          <a:blip r:embed="rId5" cstate="print"/>
          <a:srcRect/>
          <a:stretch>
            <a:fillRect/>
          </a:stretch>
        </p:blipFill>
        <p:spPr bwMode="auto">
          <a:xfrm>
            <a:off x="971600" y="4437112"/>
            <a:ext cx="3027414" cy="2160240"/>
          </a:xfrm>
          <a:prstGeom prst="rect">
            <a:avLst/>
          </a:prstGeom>
          <a:noFill/>
        </p:spPr>
      </p:pic>
      <p:pic>
        <p:nvPicPr>
          <p:cNvPr id="27656" name="Picture 8" descr="http://pds.exblog.jp/pds/1/200909/09/83/c0132383_4165128.jpg"/>
          <p:cNvPicPr>
            <a:picLocks noChangeAspect="1" noChangeArrowheads="1"/>
          </p:cNvPicPr>
          <p:nvPr/>
        </p:nvPicPr>
        <p:blipFill>
          <a:blip r:embed="rId6" cstate="print"/>
          <a:srcRect t="63047"/>
          <a:stretch>
            <a:fillRect/>
          </a:stretch>
        </p:blipFill>
        <p:spPr bwMode="auto">
          <a:xfrm>
            <a:off x="5364088" y="5120554"/>
            <a:ext cx="2664296" cy="1476798"/>
          </a:xfrm>
          <a:prstGeom prst="rect">
            <a:avLst/>
          </a:prstGeom>
          <a:noFill/>
        </p:spPr>
      </p:pic>
      <p:sp>
        <p:nvSpPr>
          <p:cNvPr id="8" name="テキスト ボックス 7"/>
          <p:cNvSpPr txBox="1"/>
          <p:nvPr/>
        </p:nvSpPr>
        <p:spPr>
          <a:xfrm>
            <a:off x="1805836" y="1043444"/>
            <a:ext cx="1326004" cy="369332"/>
          </a:xfrm>
          <a:prstGeom prst="rect">
            <a:avLst/>
          </a:prstGeom>
          <a:noFill/>
        </p:spPr>
        <p:txBody>
          <a:bodyPr wrap="none" rtlCol="0">
            <a:spAutoFit/>
          </a:bodyPr>
          <a:lstStyle/>
          <a:p>
            <a:r>
              <a:rPr lang="en-US" altLang="ja-JP" b="1" dirty="0" smtClean="0">
                <a:latin typeface="Arial" pitchFamily="34" charset="0"/>
              </a:rPr>
              <a:t>Snowflake</a:t>
            </a:r>
            <a:endParaRPr kumimoji="1" lang="ja-JP" altLang="en-US" b="1" dirty="0"/>
          </a:p>
        </p:txBody>
      </p:sp>
      <p:sp>
        <p:nvSpPr>
          <p:cNvPr id="9" name="テキスト ボックス 8"/>
          <p:cNvSpPr txBox="1"/>
          <p:nvPr/>
        </p:nvSpPr>
        <p:spPr>
          <a:xfrm>
            <a:off x="5724128" y="1043444"/>
            <a:ext cx="2236510" cy="369332"/>
          </a:xfrm>
          <a:prstGeom prst="rect">
            <a:avLst/>
          </a:prstGeom>
          <a:noFill/>
        </p:spPr>
        <p:txBody>
          <a:bodyPr wrap="none" rtlCol="0">
            <a:spAutoFit/>
          </a:bodyPr>
          <a:lstStyle/>
          <a:p>
            <a:r>
              <a:rPr lang="en-US" altLang="ja-JP" b="1" dirty="0" smtClean="0">
                <a:latin typeface="Arial" pitchFamily="34" charset="0"/>
              </a:rPr>
              <a:t>Feather of Peafowl</a:t>
            </a:r>
            <a:endParaRPr kumimoji="1" lang="ja-JP" altLang="en-US" b="1" dirty="0">
              <a:latin typeface="Arial" pitchFamily="34" charset="0"/>
            </a:endParaRPr>
          </a:p>
        </p:txBody>
      </p:sp>
      <p:sp>
        <p:nvSpPr>
          <p:cNvPr id="10" name="テキスト ボックス 9"/>
          <p:cNvSpPr txBox="1"/>
          <p:nvPr/>
        </p:nvSpPr>
        <p:spPr>
          <a:xfrm>
            <a:off x="1547664" y="4067780"/>
            <a:ext cx="1843197" cy="369332"/>
          </a:xfrm>
          <a:prstGeom prst="rect">
            <a:avLst/>
          </a:prstGeom>
          <a:noFill/>
        </p:spPr>
        <p:txBody>
          <a:bodyPr wrap="none" rtlCol="0">
            <a:spAutoFit/>
          </a:bodyPr>
          <a:lstStyle/>
          <a:p>
            <a:r>
              <a:rPr lang="en-US" altLang="ja-JP" b="1" dirty="0" smtClean="0">
                <a:latin typeface="Arial" pitchFamily="34" charset="0"/>
                <a:cs typeface="Arial" pitchFamily="34" charset="0"/>
              </a:rPr>
              <a:t>Zebra’s pattern</a:t>
            </a:r>
            <a:endParaRPr kumimoji="1" lang="ja-JP" altLang="en-US" b="1" dirty="0">
              <a:latin typeface="Arial" pitchFamily="34" charset="0"/>
              <a:cs typeface="Arial" pitchFamily="34" charset="0"/>
            </a:endParaRPr>
          </a:p>
        </p:txBody>
      </p:sp>
      <p:sp>
        <p:nvSpPr>
          <p:cNvPr id="11" name="テキスト ボックス 10"/>
          <p:cNvSpPr txBox="1"/>
          <p:nvPr/>
        </p:nvSpPr>
        <p:spPr>
          <a:xfrm>
            <a:off x="6156176" y="4715852"/>
            <a:ext cx="1249060" cy="369332"/>
          </a:xfrm>
          <a:prstGeom prst="rect">
            <a:avLst/>
          </a:prstGeom>
          <a:noFill/>
        </p:spPr>
        <p:txBody>
          <a:bodyPr wrap="none" rtlCol="0">
            <a:spAutoFit/>
          </a:bodyPr>
          <a:lstStyle/>
          <a:p>
            <a:r>
              <a:rPr lang="en-US" altLang="ja-JP" b="1" dirty="0" smtClean="0">
                <a:latin typeface="Arial" pitchFamily="34" charset="0"/>
                <a:cs typeface="Arial" pitchFamily="34" charset="0"/>
              </a:rPr>
              <a:t>Heartbeat</a:t>
            </a:r>
            <a:endParaRPr kumimoji="1" lang="ja-JP" altLang="en-US" b="1" dirty="0">
              <a:latin typeface="Arial" pitchFamily="34" charset="0"/>
              <a:cs typeface="Arial" pitchFamily="34" charset="0"/>
            </a:endParaRPr>
          </a:p>
        </p:txBody>
      </p:sp>
      <p:sp>
        <p:nvSpPr>
          <p:cNvPr id="12" name="Rectangle 177"/>
          <p:cNvSpPr txBox="1">
            <a:spLocks noChangeArrowheads="1"/>
          </p:cNvSpPr>
          <p:nvPr/>
        </p:nvSpPr>
        <p:spPr>
          <a:xfrm>
            <a:off x="1619672" y="216024"/>
            <a:ext cx="5760640" cy="620688"/>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2800" b="1" dirty="0" smtClean="0">
                <a:solidFill>
                  <a:schemeClr val="tx2"/>
                </a:solidFill>
                <a:latin typeface="Arial" pitchFamily="34" charset="0"/>
                <a:ea typeface="+mj-ea"/>
                <a:cs typeface="Arial" pitchFamily="34" charset="0"/>
              </a:rPr>
              <a:t>What’s Self - Assembly ?</a:t>
            </a:r>
            <a:endParaRPr kumimoji="1" lang="en-US" altLang="ja-JP" sz="28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5760"/>
            <a:ext cx="8229600" cy="1143000"/>
          </a:xfrm>
        </p:spPr>
        <p:txBody>
          <a:bodyPr>
            <a:normAutofit/>
          </a:bodyPr>
          <a:lstStyle/>
          <a:p>
            <a:r>
              <a:rPr lang="en-US" altLang="ja-JP" sz="2800" b="1" dirty="0" smtClean="0">
                <a:latin typeface="Arial" pitchFamily="34" charset="0"/>
                <a:cs typeface="Arial" pitchFamily="34" charset="0"/>
              </a:rPr>
              <a:t>Topochemical Polymerization of </a:t>
            </a:r>
            <a:r>
              <a:rPr lang="en-US" altLang="ja-JP" sz="2800" b="1" dirty="0" err="1" smtClean="0">
                <a:latin typeface="Arial" pitchFamily="34" charset="0"/>
                <a:cs typeface="Arial" pitchFamily="34" charset="0"/>
              </a:rPr>
              <a:t>Butadiyne</a:t>
            </a:r>
            <a:r>
              <a:rPr lang="en-US" altLang="ja-JP" sz="2800" b="1" dirty="0" smtClean="0">
                <a:latin typeface="Arial" pitchFamily="34" charset="0"/>
                <a:cs typeface="Arial" pitchFamily="34" charset="0"/>
              </a:rPr>
              <a:t> Derivatives on Surface</a:t>
            </a:r>
            <a:endParaRPr kumimoji="1" lang="ja-JP" altLang="en-US" sz="2800" b="1" dirty="0">
              <a:latin typeface="Arial" pitchFamily="34" charset="0"/>
              <a:cs typeface="Arial" pitchFamily="34" charset="0"/>
            </a:endParaRPr>
          </a:p>
        </p:txBody>
      </p:sp>
      <p:sp>
        <p:nvSpPr>
          <p:cNvPr id="9" name="テキスト ボックス 8"/>
          <p:cNvSpPr txBox="1"/>
          <p:nvPr/>
        </p:nvSpPr>
        <p:spPr>
          <a:xfrm>
            <a:off x="4716016" y="6536377"/>
            <a:ext cx="4248472" cy="276999"/>
          </a:xfrm>
          <a:prstGeom prst="rect">
            <a:avLst/>
          </a:prstGeom>
          <a:noFill/>
        </p:spPr>
        <p:txBody>
          <a:bodyPr wrap="square" rtlCol="0">
            <a:spAutoFit/>
          </a:bodyPr>
          <a:lstStyle/>
          <a:p>
            <a:r>
              <a:rPr lang="en-US" altLang="ja-JP" sz="1200" dirty="0" err="1" smtClean="0">
                <a:latin typeface="Arial" pitchFamily="34" charset="0"/>
                <a:cs typeface="Arial" pitchFamily="34" charset="0"/>
              </a:rPr>
              <a:t>Okawa</a:t>
            </a:r>
            <a:r>
              <a:rPr lang="en-US" altLang="ja-JP" sz="1200" dirty="0" smtClean="0">
                <a:latin typeface="Arial" pitchFamily="34" charset="0"/>
                <a:cs typeface="Arial" pitchFamily="34" charset="0"/>
              </a:rPr>
              <a:t>, Y.; </a:t>
            </a:r>
            <a:r>
              <a:rPr lang="en-US" altLang="ja-JP" sz="1200" dirty="0" err="1" smtClean="0">
                <a:latin typeface="Arial" pitchFamily="34" charset="0"/>
                <a:cs typeface="Arial" pitchFamily="34" charset="0"/>
              </a:rPr>
              <a:t>Aono</a:t>
            </a:r>
            <a:r>
              <a:rPr lang="en-US" altLang="ja-JP" sz="1200" dirty="0" smtClean="0">
                <a:latin typeface="Arial" pitchFamily="34" charset="0"/>
                <a:cs typeface="Arial" pitchFamily="34" charset="0"/>
              </a:rPr>
              <a:t>, M. </a:t>
            </a:r>
            <a:r>
              <a:rPr lang="en-US" altLang="ja-JP" sz="1200" i="1" dirty="0" smtClean="0">
                <a:latin typeface="Arial" pitchFamily="34" charset="0"/>
                <a:cs typeface="Arial" pitchFamily="34" charset="0"/>
              </a:rPr>
              <a:t>J. Chem. Phys. </a:t>
            </a:r>
            <a:r>
              <a:rPr lang="en-US" altLang="ja-JP" sz="1200" b="1" dirty="0" smtClean="0">
                <a:latin typeface="Arial" pitchFamily="34" charset="0"/>
                <a:cs typeface="Arial" pitchFamily="34" charset="0"/>
              </a:rPr>
              <a:t>2001</a:t>
            </a:r>
            <a:r>
              <a:rPr lang="en-US" altLang="ja-JP" sz="1200" dirty="0" smtClean="0">
                <a:latin typeface="Arial" pitchFamily="34" charset="0"/>
                <a:cs typeface="Arial" pitchFamily="34" charset="0"/>
              </a:rPr>
              <a:t>, </a:t>
            </a:r>
            <a:r>
              <a:rPr lang="en-US" altLang="ja-JP" sz="1200" i="1" dirty="0" smtClean="0">
                <a:latin typeface="Arial" pitchFamily="34" charset="0"/>
                <a:cs typeface="Arial" pitchFamily="34" charset="0"/>
              </a:rPr>
              <a:t>115</a:t>
            </a:r>
            <a:r>
              <a:rPr lang="en-US" altLang="ja-JP" sz="1200" dirty="0" smtClean="0">
                <a:latin typeface="Arial" pitchFamily="34" charset="0"/>
                <a:cs typeface="Arial" pitchFamily="34" charset="0"/>
              </a:rPr>
              <a:t>, 2317-2322.</a:t>
            </a:r>
            <a:endParaRPr kumimoji="1" lang="ja-JP" altLang="en-US" sz="1200" dirty="0">
              <a:latin typeface="Arial" pitchFamily="34" charset="0"/>
              <a:cs typeface="Arial" pitchFamily="34" charset="0"/>
            </a:endParaRPr>
          </a:p>
        </p:txBody>
      </p:sp>
      <p:sp>
        <p:nvSpPr>
          <p:cNvPr id="14" name="テキスト ボックス 13"/>
          <p:cNvSpPr txBox="1"/>
          <p:nvPr/>
        </p:nvSpPr>
        <p:spPr>
          <a:xfrm>
            <a:off x="6588224" y="1567825"/>
            <a:ext cx="1872208" cy="369332"/>
          </a:xfrm>
          <a:prstGeom prst="rect">
            <a:avLst/>
          </a:prstGeom>
          <a:noFill/>
        </p:spPr>
        <p:txBody>
          <a:bodyPr wrap="square" rtlCol="0">
            <a:spAutoFit/>
          </a:bodyPr>
          <a:lstStyle/>
          <a:p>
            <a:endParaRPr kumimoji="1" lang="ja-JP" altLang="en-US" dirty="0"/>
          </a:p>
        </p:txBody>
      </p:sp>
      <p:pic>
        <p:nvPicPr>
          <p:cNvPr id="2052" name="Picture 4"/>
          <p:cNvPicPr>
            <a:picLocks noChangeAspect="1" noChangeArrowheads="1"/>
          </p:cNvPicPr>
          <p:nvPr/>
        </p:nvPicPr>
        <p:blipFill>
          <a:blip r:embed="rId3" cstate="print"/>
          <a:srcRect/>
          <a:stretch>
            <a:fillRect/>
          </a:stretch>
        </p:blipFill>
        <p:spPr bwMode="auto">
          <a:xfrm>
            <a:off x="251520" y="1351801"/>
            <a:ext cx="2009775" cy="2162175"/>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2267744" y="1423809"/>
            <a:ext cx="2028825" cy="2219325"/>
          </a:xfrm>
          <a:prstGeom prst="rect">
            <a:avLst/>
          </a:prstGeom>
          <a:noFill/>
          <a:ln w="9525">
            <a:noFill/>
            <a:miter lim="800000"/>
            <a:headEnd/>
            <a:tailEnd/>
          </a:ln>
        </p:spPr>
      </p:pic>
      <p:pic>
        <p:nvPicPr>
          <p:cNvPr id="19" name="図 18" descr="aono-分子.tif"/>
          <p:cNvPicPr>
            <a:picLocks noChangeAspect="1"/>
          </p:cNvPicPr>
          <p:nvPr/>
        </p:nvPicPr>
        <p:blipFill>
          <a:blip r:embed="rId5" cstate="print"/>
          <a:stretch>
            <a:fillRect/>
          </a:stretch>
        </p:blipFill>
        <p:spPr>
          <a:xfrm>
            <a:off x="4716016" y="1567825"/>
            <a:ext cx="2020824" cy="393192"/>
          </a:xfrm>
          <a:prstGeom prst="rect">
            <a:avLst/>
          </a:prstGeom>
        </p:spPr>
      </p:pic>
      <p:pic>
        <p:nvPicPr>
          <p:cNvPr id="1026" name="Picture 2"/>
          <p:cNvPicPr>
            <a:picLocks noChangeAspect="1" noChangeArrowheads="1"/>
          </p:cNvPicPr>
          <p:nvPr/>
        </p:nvPicPr>
        <p:blipFill>
          <a:blip r:embed="rId6" cstate="print"/>
          <a:srcRect r="1950" b="-1279"/>
          <a:stretch>
            <a:fillRect/>
          </a:stretch>
        </p:blipFill>
        <p:spPr bwMode="auto">
          <a:xfrm>
            <a:off x="4427984" y="2143889"/>
            <a:ext cx="1361127" cy="2232248"/>
          </a:xfrm>
          <a:prstGeom prst="rect">
            <a:avLst/>
          </a:prstGeom>
          <a:noFill/>
          <a:ln w="9525">
            <a:noFill/>
            <a:miter lim="800000"/>
            <a:headEnd/>
            <a:tailEnd/>
          </a:ln>
        </p:spPr>
      </p:pic>
      <p:sp>
        <p:nvSpPr>
          <p:cNvPr id="22" name="角丸四角形 21"/>
          <p:cNvSpPr/>
          <p:nvPr/>
        </p:nvSpPr>
        <p:spPr>
          <a:xfrm>
            <a:off x="4499992" y="1423809"/>
            <a:ext cx="2448272" cy="648072"/>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23" name="テキスト ボックス 22"/>
          <p:cNvSpPr txBox="1"/>
          <p:nvPr/>
        </p:nvSpPr>
        <p:spPr>
          <a:xfrm>
            <a:off x="4716016" y="1279793"/>
            <a:ext cx="1656184" cy="276999"/>
          </a:xfrm>
          <a:prstGeom prst="rect">
            <a:avLst/>
          </a:prstGeom>
        </p:spPr>
        <p:txBody>
          <a:bodyPr wrap="square" rtlCol="0">
            <a:spAutoFit/>
          </a:bodyPr>
          <a:lstStyle/>
          <a:p>
            <a:r>
              <a:rPr kumimoji="1" lang="en-US" altLang="ja-JP" sz="1200" b="1" dirty="0" smtClean="0">
                <a:solidFill>
                  <a:srgbClr val="00B050"/>
                </a:solidFill>
                <a:latin typeface="Arial" pitchFamily="34" charset="0"/>
                <a:cs typeface="Arial" pitchFamily="34" charset="0"/>
              </a:rPr>
              <a:t>Monomer molecule</a:t>
            </a:r>
            <a:endParaRPr kumimoji="1" lang="ja-JP" altLang="en-US" sz="1200" b="1" dirty="0">
              <a:solidFill>
                <a:srgbClr val="00B050"/>
              </a:solidFill>
              <a:latin typeface="Arial" pitchFamily="34" charset="0"/>
              <a:cs typeface="Arial" pitchFamily="34" charset="0"/>
            </a:endParaRPr>
          </a:p>
        </p:txBody>
      </p:sp>
      <p:pic>
        <p:nvPicPr>
          <p:cNvPr id="1027" name="Picture 3"/>
          <p:cNvPicPr>
            <a:picLocks noChangeAspect="1" noChangeArrowheads="1"/>
          </p:cNvPicPr>
          <p:nvPr/>
        </p:nvPicPr>
        <p:blipFill>
          <a:blip r:embed="rId7" cstate="print"/>
          <a:srcRect l="4362" t="2778" r="4041" b="-2778"/>
          <a:stretch>
            <a:fillRect/>
          </a:stretch>
        </p:blipFill>
        <p:spPr bwMode="auto">
          <a:xfrm>
            <a:off x="7452320" y="2071881"/>
            <a:ext cx="1344149" cy="2304256"/>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r="4102"/>
          <a:stretch>
            <a:fillRect/>
          </a:stretch>
        </p:blipFill>
        <p:spPr bwMode="auto">
          <a:xfrm>
            <a:off x="2771800" y="4448145"/>
            <a:ext cx="1224136" cy="2040226"/>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l="4473"/>
          <a:stretch>
            <a:fillRect/>
          </a:stretch>
        </p:blipFill>
        <p:spPr bwMode="auto">
          <a:xfrm>
            <a:off x="5004048" y="4448145"/>
            <a:ext cx="1296144" cy="2063275"/>
          </a:xfrm>
          <a:prstGeom prst="rect">
            <a:avLst/>
          </a:prstGeom>
          <a:noFill/>
          <a:ln w="9525">
            <a:noFill/>
            <a:miter lim="800000"/>
            <a:headEnd/>
            <a:tailEnd/>
          </a:ln>
        </p:spPr>
      </p:pic>
      <p:pic>
        <p:nvPicPr>
          <p:cNvPr id="1030" name="Picture 6"/>
          <p:cNvPicPr>
            <a:picLocks noChangeAspect="1" noChangeArrowheads="1"/>
          </p:cNvPicPr>
          <p:nvPr/>
        </p:nvPicPr>
        <p:blipFill>
          <a:blip r:embed="rId10" cstate="print"/>
          <a:srcRect l="8311" t="5556"/>
          <a:stretch>
            <a:fillRect/>
          </a:stretch>
        </p:blipFill>
        <p:spPr bwMode="auto">
          <a:xfrm>
            <a:off x="7380312" y="4448144"/>
            <a:ext cx="1355215" cy="2088233"/>
          </a:xfrm>
          <a:prstGeom prst="rect">
            <a:avLst/>
          </a:prstGeom>
          <a:noFill/>
          <a:ln w="9525">
            <a:noFill/>
            <a:miter lim="800000"/>
            <a:headEnd/>
            <a:tailEnd/>
          </a:ln>
        </p:spPr>
      </p:pic>
      <p:sp>
        <p:nvSpPr>
          <p:cNvPr id="30" name="テキスト ボックス 29"/>
          <p:cNvSpPr txBox="1"/>
          <p:nvPr/>
        </p:nvSpPr>
        <p:spPr>
          <a:xfrm>
            <a:off x="6444208" y="2791961"/>
            <a:ext cx="576064" cy="307777"/>
          </a:xfrm>
          <a:prstGeom prst="rect">
            <a:avLst/>
          </a:prstGeom>
          <a:noFill/>
        </p:spPr>
        <p:txBody>
          <a:bodyPr wrap="square" rtlCol="0">
            <a:spAutoFit/>
          </a:bodyPr>
          <a:lstStyle/>
          <a:p>
            <a:r>
              <a:rPr kumimoji="1" lang="en-US" altLang="ja-JP" sz="1400" b="1" i="1" dirty="0" err="1" smtClean="0">
                <a:solidFill>
                  <a:srgbClr val="00B050"/>
                </a:solidFill>
                <a:latin typeface="Arial" pitchFamily="34" charset="0"/>
                <a:cs typeface="Arial" pitchFamily="34" charset="0"/>
              </a:rPr>
              <a:t>h</a:t>
            </a:r>
            <a:r>
              <a:rPr kumimoji="1" lang="en-US" altLang="ja-JP" sz="1400" b="1" i="1" dirty="0" err="1" smtClean="0">
                <a:solidFill>
                  <a:srgbClr val="00B050"/>
                </a:solidFill>
                <a:latin typeface="Symbol" pitchFamily="18" charset="2"/>
                <a:cs typeface="Arial" pitchFamily="34" charset="0"/>
              </a:rPr>
              <a:t>n</a:t>
            </a:r>
            <a:endParaRPr kumimoji="1" lang="ja-JP" altLang="en-US" sz="1400" b="1" i="1" dirty="0">
              <a:solidFill>
                <a:srgbClr val="00B050"/>
              </a:solidFill>
              <a:latin typeface="Arial" pitchFamily="34" charset="0"/>
              <a:cs typeface="Arial" pitchFamily="34" charset="0"/>
            </a:endParaRPr>
          </a:p>
        </p:txBody>
      </p:sp>
      <p:pic>
        <p:nvPicPr>
          <p:cNvPr id="1031" name="Picture 7"/>
          <p:cNvPicPr>
            <a:picLocks noChangeAspect="1" noChangeArrowheads="1"/>
          </p:cNvPicPr>
          <p:nvPr/>
        </p:nvPicPr>
        <p:blipFill>
          <a:blip r:embed="rId11" cstate="print"/>
          <a:srcRect/>
          <a:stretch>
            <a:fillRect/>
          </a:stretch>
        </p:blipFill>
        <p:spPr bwMode="auto">
          <a:xfrm>
            <a:off x="323528" y="3728065"/>
            <a:ext cx="1944216" cy="2596313"/>
          </a:xfrm>
          <a:prstGeom prst="rect">
            <a:avLst/>
          </a:prstGeom>
          <a:noFill/>
          <a:ln w="9525">
            <a:noFill/>
            <a:miter lim="800000"/>
            <a:headEnd/>
            <a:tailEnd/>
          </a:ln>
        </p:spPr>
      </p:pic>
      <p:cxnSp>
        <p:nvCxnSpPr>
          <p:cNvPr id="34" name="直線矢印コネクタ 33"/>
          <p:cNvCxnSpPr/>
          <p:nvPr/>
        </p:nvCxnSpPr>
        <p:spPr>
          <a:xfrm>
            <a:off x="5940152" y="3152001"/>
            <a:ext cx="1584176"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652120" y="3224009"/>
            <a:ext cx="1944216" cy="307777"/>
          </a:xfrm>
          <a:prstGeom prst="rect">
            <a:avLst/>
          </a:prstGeom>
          <a:noFill/>
        </p:spPr>
        <p:txBody>
          <a:bodyPr wrap="square" rtlCol="0">
            <a:spAutoFit/>
          </a:bodyPr>
          <a:lstStyle/>
          <a:p>
            <a:r>
              <a:rPr lang="en-US" altLang="ja-JP" sz="1400" b="1" dirty="0" smtClean="0">
                <a:solidFill>
                  <a:srgbClr val="FF0000"/>
                </a:solidFill>
                <a:latin typeface="Arial" pitchFamily="34" charset="0"/>
                <a:cs typeface="Arial" pitchFamily="34" charset="0"/>
              </a:rPr>
              <a:t>Electronic excitation</a:t>
            </a:r>
            <a:endParaRPr kumimoji="1" lang="ja-JP" altLang="en-US" sz="1400" b="1" dirty="0">
              <a:solidFill>
                <a:srgbClr val="FF0000"/>
              </a:solidFill>
              <a:latin typeface="Arial" pitchFamily="34" charset="0"/>
              <a:cs typeface="Arial" pitchFamily="34" charset="0"/>
            </a:endParaRPr>
          </a:p>
        </p:txBody>
      </p:sp>
      <p:cxnSp>
        <p:nvCxnSpPr>
          <p:cNvPr id="37" name="直線矢印コネクタ 36"/>
          <p:cNvCxnSpPr/>
          <p:nvPr/>
        </p:nvCxnSpPr>
        <p:spPr>
          <a:xfrm rot="10800000" flipV="1">
            <a:off x="3995936" y="4304129"/>
            <a:ext cx="3528392" cy="21602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4067944" y="5526677"/>
            <a:ext cx="864096"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6444208" y="5528265"/>
            <a:ext cx="864096"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5508104" y="4088105"/>
            <a:ext cx="2016224" cy="307777"/>
          </a:xfrm>
          <a:prstGeom prst="rect">
            <a:avLst/>
          </a:prstGeom>
          <a:noFill/>
        </p:spPr>
        <p:txBody>
          <a:bodyPr wrap="square" rtlCol="0">
            <a:spAutoFit/>
          </a:bodyPr>
          <a:lstStyle/>
          <a:p>
            <a:r>
              <a:rPr lang="en-US" altLang="ja-JP" sz="1400" b="1" dirty="0" smtClean="0">
                <a:solidFill>
                  <a:srgbClr val="FF0000"/>
                </a:solidFill>
                <a:latin typeface="Arial" pitchFamily="34" charset="0"/>
                <a:cs typeface="Arial" pitchFamily="34" charset="0"/>
              </a:rPr>
              <a:t>Vibration excitation</a:t>
            </a:r>
            <a:endParaRPr kumimoji="1" lang="ja-JP" altLang="en-US" sz="1400" b="1" dirty="0">
              <a:solidFill>
                <a:srgbClr val="FF0000"/>
              </a:solidFill>
              <a:latin typeface="Arial" pitchFamily="34" charset="0"/>
              <a:cs typeface="Arial" pitchFamily="34" charset="0"/>
            </a:endParaRPr>
          </a:p>
        </p:txBody>
      </p:sp>
      <p:sp>
        <p:nvSpPr>
          <p:cNvPr id="43" name="テキスト ボックス 42"/>
          <p:cNvSpPr txBox="1"/>
          <p:nvPr/>
        </p:nvSpPr>
        <p:spPr>
          <a:xfrm>
            <a:off x="3995936" y="4933037"/>
            <a:ext cx="1008112" cy="523220"/>
          </a:xfrm>
          <a:prstGeom prst="rect">
            <a:avLst/>
          </a:prstGeom>
          <a:noFill/>
        </p:spPr>
        <p:txBody>
          <a:bodyPr wrap="square" rtlCol="0">
            <a:spAutoFit/>
          </a:bodyPr>
          <a:lstStyle/>
          <a:p>
            <a:r>
              <a:rPr kumimoji="1" lang="en-US" altLang="ja-JP" sz="1400" b="1" dirty="0" smtClean="0">
                <a:solidFill>
                  <a:srgbClr val="FF0000"/>
                </a:solidFill>
                <a:latin typeface="Arial" pitchFamily="34" charset="0"/>
                <a:cs typeface="Arial" pitchFamily="34" charset="0"/>
              </a:rPr>
              <a:t>Addition reaction</a:t>
            </a:r>
            <a:endParaRPr kumimoji="1" lang="ja-JP" altLang="en-US" sz="1400" b="1" dirty="0">
              <a:solidFill>
                <a:srgbClr val="FF0000"/>
              </a:solidFill>
              <a:latin typeface="Arial" pitchFamily="34" charset="0"/>
              <a:cs typeface="Arial" pitchFamily="34" charset="0"/>
            </a:endParaRPr>
          </a:p>
        </p:txBody>
      </p:sp>
      <p:sp>
        <p:nvSpPr>
          <p:cNvPr id="44" name="テキスト ボックス 43"/>
          <p:cNvSpPr txBox="1"/>
          <p:nvPr/>
        </p:nvSpPr>
        <p:spPr>
          <a:xfrm>
            <a:off x="6300192" y="4952201"/>
            <a:ext cx="1224136" cy="523220"/>
          </a:xfrm>
          <a:prstGeom prst="rect">
            <a:avLst/>
          </a:prstGeom>
          <a:noFill/>
        </p:spPr>
        <p:txBody>
          <a:bodyPr wrap="square" rtlCol="0">
            <a:spAutoFit/>
          </a:bodyPr>
          <a:lstStyle/>
          <a:p>
            <a:r>
              <a:rPr kumimoji="1" lang="en-US" altLang="ja-JP" sz="1400" b="1" dirty="0" smtClean="0">
                <a:solidFill>
                  <a:srgbClr val="FF0000"/>
                </a:solidFill>
                <a:latin typeface="Arial" pitchFamily="34" charset="0"/>
                <a:cs typeface="Arial" pitchFamily="34" charset="0"/>
              </a:rPr>
              <a:t>Chain propagation</a:t>
            </a:r>
            <a:endParaRPr kumimoji="1" lang="ja-JP" altLang="en-US" sz="1400" b="1" dirty="0">
              <a:solidFill>
                <a:srgbClr val="FF0000"/>
              </a:solidFill>
              <a:latin typeface="Arial" pitchFamily="34" charset="0"/>
              <a:cs typeface="Arial" pitchFamily="34" charset="0"/>
            </a:endParaRPr>
          </a:p>
        </p:txBody>
      </p:sp>
      <p:sp>
        <p:nvSpPr>
          <p:cNvPr id="25" name="テキスト ボックス 24"/>
          <p:cNvSpPr txBox="1"/>
          <p:nvPr/>
        </p:nvSpPr>
        <p:spPr>
          <a:xfrm>
            <a:off x="2555776" y="4510861"/>
            <a:ext cx="432048" cy="369332"/>
          </a:xfrm>
          <a:prstGeom prst="rect">
            <a:avLst/>
          </a:prstGeom>
          <a:solidFill>
            <a:schemeClr val="bg1"/>
          </a:solidFill>
        </p:spPr>
        <p:txBody>
          <a:bodyPr wrap="square" rtlCol="0">
            <a:spAutoFit/>
          </a:bodyPr>
          <a:lstStyle/>
          <a:p>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犬飼さんの改.tif"/>
          <p:cNvPicPr>
            <a:picLocks noChangeAspect="1"/>
          </p:cNvPicPr>
          <p:nvPr/>
        </p:nvPicPr>
        <p:blipFill>
          <a:blip r:embed="rId3" cstate="print"/>
          <a:stretch>
            <a:fillRect/>
          </a:stretch>
        </p:blipFill>
        <p:spPr>
          <a:xfrm>
            <a:off x="451896" y="4077072"/>
            <a:ext cx="1959864" cy="591312"/>
          </a:xfrm>
          <a:prstGeom prst="rect">
            <a:avLst/>
          </a:prstGeom>
        </p:spPr>
      </p:pic>
      <p:pic>
        <p:nvPicPr>
          <p:cNvPr id="27" name="図 26" descr="ラジカル.tif"/>
          <p:cNvPicPr>
            <a:picLocks noChangeAspect="1"/>
          </p:cNvPicPr>
          <p:nvPr/>
        </p:nvPicPr>
        <p:blipFill>
          <a:blip r:embed="rId4" cstate="print"/>
          <a:stretch>
            <a:fillRect/>
          </a:stretch>
        </p:blipFill>
        <p:spPr>
          <a:xfrm>
            <a:off x="365792" y="4005064"/>
            <a:ext cx="1901952" cy="746760"/>
          </a:xfrm>
          <a:prstGeom prst="rect">
            <a:avLst/>
          </a:prstGeom>
        </p:spPr>
      </p:pic>
      <p:pic>
        <p:nvPicPr>
          <p:cNvPr id="1029" name="Picture 5"/>
          <p:cNvPicPr>
            <a:picLocks noChangeAspect="1" noChangeArrowheads="1"/>
          </p:cNvPicPr>
          <p:nvPr/>
        </p:nvPicPr>
        <p:blipFill>
          <a:blip r:embed="rId5" cstate="print"/>
          <a:srcRect l="6782"/>
          <a:stretch>
            <a:fillRect/>
          </a:stretch>
        </p:blipFill>
        <p:spPr bwMode="auto">
          <a:xfrm rot="5400000">
            <a:off x="2234116" y="4758772"/>
            <a:ext cx="1979712" cy="1480409"/>
          </a:xfrm>
          <a:prstGeom prst="rect">
            <a:avLst/>
          </a:prstGeom>
          <a:noFill/>
          <a:ln w="9525">
            <a:noFill/>
            <a:miter lim="800000"/>
            <a:headEnd/>
            <a:tailEnd/>
          </a:ln>
        </p:spPr>
      </p:pic>
      <p:sp>
        <p:nvSpPr>
          <p:cNvPr id="2" name="タイトル 1"/>
          <p:cNvSpPr>
            <a:spLocks noGrp="1"/>
          </p:cNvSpPr>
          <p:nvPr>
            <p:ph type="title"/>
          </p:nvPr>
        </p:nvSpPr>
        <p:spPr>
          <a:xfrm>
            <a:off x="467544" y="-99392"/>
            <a:ext cx="8229600" cy="1143000"/>
          </a:xfrm>
        </p:spPr>
        <p:txBody>
          <a:bodyPr/>
          <a:lstStyle/>
          <a:p>
            <a:r>
              <a:rPr kumimoji="1" lang="en-US" altLang="ja-JP" sz="3200" dirty="0" smtClean="0">
                <a:latin typeface="Arial" pitchFamily="34" charset="0"/>
                <a:cs typeface="Arial" pitchFamily="34" charset="0"/>
              </a:rPr>
              <a:t>Dehydrobenzo[12]</a:t>
            </a:r>
            <a:r>
              <a:rPr kumimoji="1" lang="en-US" altLang="ja-JP" sz="3200" dirty="0" err="1" smtClean="0">
                <a:latin typeface="Arial" pitchFamily="34" charset="0"/>
                <a:cs typeface="Arial" pitchFamily="34" charset="0"/>
              </a:rPr>
              <a:t>annulene</a:t>
            </a:r>
            <a:r>
              <a:rPr kumimoji="1" lang="en-US" altLang="ja-JP" sz="3200" dirty="0" smtClean="0">
                <a:latin typeface="Arial" pitchFamily="34" charset="0"/>
                <a:cs typeface="Arial" pitchFamily="34" charset="0"/>
              </a:rPr>
              <a:t> Derivatives</a:t>
            </a:r>
            <a:endParaRPr kumimoji="1" lang="ja-JP" altLang="en-US" sz="3200" dirty="0">
              <a:latin typeface="Arial" pitchFamily="34" charset="0"/>
              <a:cs typeface="Arial" pitchFamily="34" charset="0"/>
            </a:endParaRPr>
          </a:p>
        </p:txBody>
      </p:sp>
      <p:sp>
        <p:nvSpPr>
          <p:cNvPr id="13" name="テキスト ボックス 12"/>
          <p:cNvSpPr txBox="1"/>
          <p:nvPr/>
        </p:nvSpPr>
        <p:spPr>
          <a:xfrm>
            <a:off x="3779912" y="2503929"/>
            <a:ext cx="5184576" cy="276999"/>
          </a:xfrm>
          <a:prstGeom prst="rect">
            <a:avLst/>
          </a:prstGeom>
          <a:noFill/>
        </p:spPr>
        <p:txBody>
          <a:bodyPr wrap="square" rtlCol="0">
            <a:spAutoFit/>
          </a:bodyPr>
          <a:lstStyle/>
          <a:p>
            <a:r>
              <a:rPr lang="en-US" altLang="ja-JP" sz="1200" dirty="0" smtClean="0">
                <a:latin typeface="Arial" pitchFamily="34" charset="0"/>
                <a:cs typeface="Arial" pitchFamily="34" charset="0"/>
              </a:rPr>
              <a:t>Zhou, Q.; </a:t>
            </a:r>
            <a:r>
              <a:rPr lang="en-US" altLang="ja-JP" sz="1200" dirty="0" err="1" smtClean="0">
                <a:latin typeface="Arial" pitchFamily="34" charset="0"/>
                <a:cs typeface="Arial" pitchFamily="34" charset="0"/>
              </a:rPr>
              <a:t>Carrol</a:t>
            </a:r>
            <a:r>
              <a:rPr lang="en-US" altLang="ja-JP" sz="1200" dirty="0" smtClean="0">
                <a:latin typeface="Arial" pitchFamily="34" charset="0"/>
                <a:cs typeface="Arial" pitchFamily="34" charset="0"/>
              </a:rPr>
              <a:t>, P.</a:t>
            </a:r>
            <a:r>
              <a:rPr lang="ja-JP" altLang="en-US" sz="1200" dirty="0" smtClean="0">
                <a:latin typeface="Arial" pitchFamily="34" charset="0"/>
                <a:cs typeface="Arial" pitchFamily="34" charset="0"/>
              </a:rPr>
              <a:t> </a:t>
            </a:r>
            <a:r>
              <a:rPr lang="en-US" altLang="ja-JP" sz="1200" dirty="0" smtClean="0">
                <a:latin typeface="Arial" pitchFamily="34" charset="0"/>
                <a:cs typeface="Arial" pitchFamily="34" charset="0"/>
              </a:rPr>
              <a:t>J.; </a:t>
            </a:r>
            <a:r>
              <a:rPr lang="en-US" altLang="ja-JP" sz="1200" dirty="0" err="1" smtClean="0">
                <a:latin typeface="Arial" pitchFamily="34" charset="0"/>
                <a:cs typeface="Arial" pitchFamily="34" charset="0"/>
              </a:rPr>
              <a:t>Swager</a:t>
            </a:r>
            <a:r>
              <a:rPr lang="en-US" altLang="ja-JP" sz="1200" dirty="0" smtClean="0">
                <a:latin typeface="Arial" pitchFamily="34" charset="0"/>
                <a:cs typeface="Arial" pitchFamily="34" charset="0"/>
              </a:rPr>
              <a:t>, T. M. </a:t>
            </a:r>
            <a:r>
              <a:rPr lang="en-US" altLang="ja-JP" sz="1200" i="1" dirty="0" smtClean="0">
                <a:latin typeface="Arial" pitchFamily="34" charset="0"/>
                <a:cs typeface="Arial" pitchFamily="34" charset="0"/>
              </a:rPr>
              <a:t>J. Org. Chem. </a:t>
            </a:r>
            <a:r>
              <a:rPr lang="en-US" altLang="ja-JP" sz="1200" b="1" dirty="0" smtClean="0">
                <a:latin typeface="Arial" pitchFamily="34" charset="0"/>
                <a:cs typeface="Arial" pitchFamily="34" charset="0"/>
              </a:rPr>
              <a:t>1994</a:t>
            </a:r>
            <a:r>
              <a:rPr lang="en-US" altLang="ja-JP" sz="1200" dirty="0" smtClean="0">
                <a:latin typeface="Arial" pitchFamily="34" charset="0"/>
                <a:cs typeface="Arial" pitchFamily="34" charset="0"/>
              </a:rPr>
              <a:t>, </a:t>
            </a:r>
            <a:r>
              <a:rPr lang="en-US" altLang="ja-JP" sz="1200" i="1" dirty="0" smtClean="0">
                <a:latin typeface="Arial" pitchFamily="34" charset="0"/>
                <a:cs typeface="Arial" pitchFamily="34" charset="0"/>
              </a:rPr>
              <a:t>59</a:t>
            </a:r>
            <a:r>
              <a:rPr lang="en-US" altLang="ja-JP" sz="1200" dirty="0" smtClean="0">
                <a:latin typeface="Arial" pitchFamily="34" charset="0"/>
                <a:cs typeface="Arial" pitchFamily="34" charset="0"/>
              </a:rPr>
              <a:t>, 1294-1301.</a:t>
            </a:r>
            <a:endParaRPr lang="ja-JP" altLang="en-US" sz="1200" dirty="0">
              <a:latin typeface="Arial" pitchFamily="34" charset="0"/>
              <a:cs typeface="Arial" pitchFamily="34" charset="0"/>
            </a:endParaRPr>
          </a:p>
        </p:txBody>
      </p:sp>
      <p:sp>
        <p:nvSpPr>
          <p:cNvPr id="14" name="テキスト ボックス 13"/>
          <p:cNvSpPr txBox="1"/>
          <p:nvPr/>
        </p:nvSpPr>
        <p:spPr>
          <a:xfrm>
            <a:off x="3203848" y="908720"/>
            <a:ext cx="1656184" cy="1384995"/>
          </a:xfrm>
          <a:prstGeom prst="rect">
            <a:avLst/>
          </a:prstGeom>
          <a:noFill/>
        </p:spPr>
        <p:txBody>
          <a:bodyPr wrap="square" rtlCol="0">
            <a:spAutoFit/>
          </a:bodyPr>
          <a:lstStyle/>
          <a:p>
            <a:r>
              <a:rPr lang="en-US" altLang="ja-JP" sz="1400" b="1" dirty="0" smtClean="0">
                <a:latin typeface="Arial" pitchFamily="34" charset="0"/>
                <a:cs typeface="Arial" pitchFamily="34" charset="0"/>
              </a:rPr>
              <a:t>1a</a:t>
            </a:r>
            <a:r>
              <a:rPr lang="en-US" altLang="ja-JP" sz="1400" dirty="0" smtClean="0">
                <a:latin typeface="Arial" pitchFamily="34" charset="0"/>
                <a:cs typeface="Arial" pitchFamily="34" charset="0"/>
              </a:rPr>
              <a:t>: R =</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C</a:t>
            </a:r>
            <a:r>
              <a:rPr lang="en-US" altLang="ja-JP" sz="1400" baseline="-25000" dirty="0" smtClean="0">
                <a:latin typeface="Arial" pitchFamily="34" charset="0"/>
                <a:cs typeface="Arial" pitchFamily="34" charset="0"/>
              </a:rPr>
              <a:t>10</a:t>
            </a:r>
            <a:r>
              <a:rPr lang="en-US" altLang="ja-JP" sz="1400" dirty="0" smtClean="0">
                <a:latin typeface="Arial" pitchFamily="34" charset="0"/>
                <a:cs typeface="Arial" pitchFamily="34" charset="0"/>
              </a:rPr>
              <a:t>H</a:t>
            </a:r>
            <a:r>
              <a:rPr lang="en-US" altLang="ja-JP" sz="1400" baseline="-25000" dirty="0" smtClean="0">
                <a:latin typeface="Arial" pitchFamily="34" charset="0"/>
                <a:cs typeface="Arial" pitchFamily="34" charset="0"/>
              </a:rPr>
              <a:t>21 </a:t>
            </a:r>
          </a:p>
          <a:p>
            <a:r>
              <a:rPr lang="en-US" altLang="ja-JP" sz="1400" b="1" dirty="0" smtClean="0">
                <a:latin typeface="Arial" pitchFamily="34" charset="0"/>
                <a:cs typeface="Arial" pitchFamily="34" charset="0"/>
              </a:rPr>
              <a:t>1b</a:t>
            </a:r>
            <a:r>
              <a:rPr lang="en-US" altLang="ja-JP" sz="1400" dirty="0" smtClean="0">
                <a:latin typeface="Arial" pitchFamily="34" charset="0"/>
                <a:cs typeface="Arial" pitchFamily="34" charset="0"/>
              </a:rPr>
              <a:t>: R =</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OC</a:t>
            </a:r>
            <a:r>
              <a:rPr lang="en-US" altLang="ja-JP" sz="1400" baseline="-25000" dirty="0" smtClean="0">
                <a:latin typeface="Arial" pitchFamily="34" charset="0"/>
                <a:cs typeface="Arial" pitchFamily="34" charset="0"/>
              </a:rPr>
              <a:t>12</a:t>
            </a:r>
            <a:r>
              <a:rPr lang="en-US" altLang="ja-JP" sz="1400" dirty="0" smtClean="0">
                <a:latin typeface="Arial" pitchFamily="34" charset="0"/>
                <a:cs typeface="Arial" pitchFamily="34" charset="0"/>
              </a:rPr>
              <a:t>H</a:t>
            </a:r>
            <a:r>
              <a:rPr lang="en-US" altLang="ja-JP" sz="1400" baseline="-25000" dirty="0" smtClean="0">
                <a:latin typeface="Arial" pitchFamily="34" charset="0"/>
                <a:cs typeface="Arial" pitchFamily="34" charset="0"/>
              </a:rPr>
              <a:t>25</a:t>
            </a:r>
          </a:p>
          <a:p>
            <a:r>
              <a:rPr lang="en-US" altLang="ja-JP" sz="1400" b="1" dirty="0" smtClean="0">
                <a:latin typeface="Arial" pitchFamily="34" charset="0"/>
                <a:cs typeface="Arial" pitchFamily="34" charset="0"/>
              </a:rPr>
              <a:t>1c</a:t>
            </a:r>
            <a:r>
              <a:rPr lang="en-US" altLang="ja-JP" sz="1400" dirty="0" smtClean="0">
                <a:latin typeface="Arial" pitchFamily="34" charset="0"/>
                <a:cs typeface="Arial" pitchFamily="34" charset="0"/>
              </a:rPr>
              <a:t>: R = OC</a:t>
            </a:r>
            <a:r>
              <a:rPr lang="en-US" altLang="ja-JP" sz="1400" baseline="-25000" dirty="0" smtClean="0">
                <a:latin typeface="Arial" pitchFamily="34" charset="0"/>
                <a:cs typeface="Arial" pitchFamily="34" charset="0"/>
              </a:rPr>
              <a:t>14</a:t>
            </a:r>
            <a:r>
              <a:rPr lang="en-US" altLang="ja-JP" sz="1400" dirty="0" smtClean="0">
                <a:latin typeface="Arial" pitchFamily="34" charset="0"/>
                <a:cs typeface="Arial" pitchFamily="34" charset="0"/>
              </a:rPr>
              <a:t>H</a:t>
            </a:r>
            <a:r>
              <a:rPr lang="en-US" altLang="ja-JP" sz="1400" baseline="-25000" dirty="0" smtClean="0">
                <a:latin typeface="Arial" pitchFamily="34" charset="0"/>
                <a:cs typeface="Arial" pitchFamily="34" charset="0"/>
              </a:rPr>
              <a:t>29</a:t>
            </a:r>
          </a:p>
          <a:p>
            <a:r>
              <a:rPr lang="en-US" altLang="ja-JP" sz="1400" b="1" dirty="0" smtClean="0">
                <a:latin typeface="Arial" pitchFamily="34" charset="0"/>
                <a:cs typeface="Arial" pitchFamily="34" charset="0"/>
              </a:rPr>
              <a:t>1d</a:t>
            </a:r>
            <a:r>
              <a:rPr lang="en-US" altLang="ja-JP" sz="1400" dirty="0" smtClean="0">
                <a:latin typeface="Arial" pitchFamily="34" charset="0"/>
                <a:cs typeface="Arial" pitchFamily="34" charset="0"/>
              </a:rPr>
              <a:t>: R = OC</a:t>
            </a:r>
            <a:r>
              <a:rPr lang="en-US" altLang="ja-JP" sz="1400" baseline="-25000" dirty="0" smtClean="0">
                <a:latin typeface="Arial" pitchFamily="34" charset="0"/>
                <a:cs typeface="Arial" pitchFamily="34" charset="0"/>
              </a:rPr>
              <a:t>16</a:t>
            </a:r>
            <a:r>
              <a:rPr lang="en-US" altLang="ja-JP" sz="1400" dirty="0" smtClean="0">
                <a:latin typeface="Arial" pitchFamily="34" charset="0"/>
                <a:cs typeface="Arial" pitchFamily="34" charset="0"/>
              </a:rPr>
              <a:t>H</a:t>
            </a:r>
            <a:r>
              <a:rPr lang="en-US" altLang="ja-JP" sz="1400" baseline="-25000" dirty="0" smtClean="0">
                <a:latin typeface="Arial" pitchFamily="34" charset="0"/>
                <a:cs typeface="Arial" pitchFamily="34" charset="0"/>
              </a:rPr>
              <a:t>33</a:t>
            </a:r>
            <a:endParaRPr lang="en-US" altLang="ja-JP" sz="1400" dirty="0" smtClean="0">
              <a:latin typeface="Arial" pitchFamily="34" charset="0"/>
              <a:cs typeface="Arial" pitchFamily="34" charset="0"/>
            </a:endParaRPr>
          </a:p>
          <a:p>
            <a:r>
              <a:rPr lang="en-US" altLang="ja-JP" sz="1400" b="1" dirty="0" smtClean="0">
                <a:latin typeface="Arial" pitchFamily="34" charset="0"/>
                <a:cs typeface="Arial" pitchFamily="34" charset="0"/>
              </a:rPr>
              <a:t>1e</a:t>
            </a:r>
            <a:r>
              <a:rPr lang="en-US" altLang="ja-JP" sz="1400" dirty="0" smtClean="0">
                <a:latin typeface="Arial" pitchFamily="34" charset="0"/>
                <a:cs typeface="Arial" pitchFamily="34" charset="0"/>
              </a:rPr>
              <a:t>: R = OC</a:t>
            </a:r>
            <a:r>
              <a:rPr lang="en-US" altLang="ja-JP" sz="1400" baseline="-25000" dirty="0" smtClean="0">
                <a:latin typeface="Arial" pitchFamily="34" charset="0"/>
                <a:cs typeface="Arial" pitchFamily="34" charset="0"/>
              </a:rPr>
              <a:t>18</a:t>
            </a:r>
            <a:r>
              <a:rPr lang="en-US" altLang="ja-JP" sz="1400" dirty="0" smtClean="0">
                <a:latin typeface="Arial" pitchFamily="34" charset="0"/>
                <a:cs typeface="Arial" pitchFamily="34" charset="0"/>
              </a:rPr>
              <a:t>H</a:t>
            </a:r>
            <a:r>
              <a:rPr lang="en-US" altLang="ja-JP" sz="1400" baseline="-25000" dirty="0" smtClean="0">
                <a:latin typeface="Arial" pitchFamily="34" charset="0"/>
                <a:cs typeface="Arial" pitchFamily="34" charset="0"/>
              </a:rPr>
              <a:t>37</a:t>
            </a:r>
          </a:p>
          <a:p>
            <a:r>
              <a:rPr lang="en-US" altLang="ja-JP" sz="1400" b="1" dirty="0" smtClean="0">
                <a:latin typeface="Arial" pitchFamily="34" charset="0"/>
                <a:cs typeface="Arial" pitchFamily="34" charset="0"/>
              </a:rPr>
              <a:t>1f</a:t>
            </a:r>
            <a:r>
              <a:rPr lang="en-US" altLang="ja-JP" sz="1400" dirty="0" smtClean="0">
                <a:latin typeface="Arial" pitchFamily="34" charset="0"/>
                <a:cs typeface="Arial" pitchFamily="34" charset="0"/>
              </a:rPr>
              <a:t>: R = OC</a:t>
            </a:r>
            <a:r>
              <a:rPr lang="en-US" altLang="ja-JP" sz="1400" baseline="-25000" dirty="0" smtClean="0">
                <a:latin typeface="Arial" pitchFamily="34" charset="0"/>
                <a:cs typeface="Arial" pitchFamily="34" charset="0"/>
              </a:rPr>
              <a:t>20</a:t>
            </a:r>
            <a:r>
              <a:rPr lang="en-US" altLang="ja-JP" sz="1400" dirty="0" smtClean="0">
                <a:latin typeface="Arial" pitchFamily="34" charset="0"/>
                <a:cs typeface="Arial" pitchFamily="34" charset="0"/>
              </a:rPr>
              <a:t>H</a:t>
            </a:r>
            <a:r>
              <a:rPr lang="en-US" altLang="ja-JP" sz="1400" baseline="-25000" dirty="0" smtClean="0">
                <a:latin typeface="Arial" pitchFamily="34" charset="0"/>
                <a:cs typeface="Arial" pitchFamily="34" charset="0"/>
              </a:rPr>
              <a:t>41</a:t>
            </a:r>
          </a:p>
        </p:txBody>
      </p:sp>
      <p:pic>
        <p:nvPicPr>
          <p:cNvPr id="15" name="図 14" descr="犬飼さんの改.tif"/>
          <p:cNvPicPr>
            <a:picLocks noChangeAspect="1"/>
          </p:cNvPicPr>
          <p:nvPr/>
        </p:nvPicPr>
        <p:blipFill>
          <a:blip r:embed="rId3" cstate="print"/>
          <a:stretch>
            <a:fillRect/>
          </a:stretch>
        </p:blipFill>
        <p:spPr>
          <a:xfrm>
            <a:off x="323528" y="1196752"/>
            <a:ext cx="2386657" cy="720080"/>
          </a:xfrm>
          <a:prstGeom prst="rect">
            <a:avLst/>
          </a:prstGeom>
        </p:spPr>
      </p:pic>
      <p:pic>
        <p:nvPicPr>
          <p:cNvPr id="18" name="図 17" descr="犬飼さんの改.tif"/>
          <p:cNvPicPr>
            <a:picLocks noChangeAspect="1"/>
          </p:cNvPicPr>
          <p:nvPr/>
        </p:nvPicPr>
        <p:blipFill>
          <a:blip r:embed="rId3" cstate="print"/>
          <a:stretch>
            <a:fillRect/>
          </a:stretch>
        </p:blipFill>
        <p:spPr>
          <a:xfrm>
            <a:off x="683568" y="3356992"/>
            <a:ext cx="1959864" cy="591312"/>
          </a:xfrm>
          <a:prstGeom prst="rect">
            <a:avLst/>
          </a:prstGeom>
        </p:spPr>
      </p:pic>
      <p:cxnSp>
        <p:nvCxnSpPr>
          <p:cNvPr id="21" name="直線矢印コネクタ 20"/>
          <p:cNvCxnSpPr/>
          <p:nvPr/>
        </p:nvCxnSpPr>
        <p:spPr>
          <a:xfrm>
            <a:off x="2699792" y="4365104"/>
            <a:ext cx="1152128" cy="1588"/>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627784" y="4005064"/>
            <a:ext cx="1296144" cy="276999"/>
          </a:xfrm>
          <a:prstGeom prst="rect">
            <a:avLst/>
          </a:prstGeom>
          <a:noFill/>
        </p:spPr>
        <p:txBody>
          <a:bodyPr wrap="square" rtlCol="0">
            <a:spAutoFit/>
          </a:bodyPr>
          <a:lstStyle/>
          <a:p>
            <a:pPr algn="ctr"/>
            <a:r>
              <a:rPr lang="en-US" altLang="ja-JP" sz="1200" b="1" dirty="0" smtClean="0">
                <a:solidFill>
                  <a:srgbClr val="FF0000"/>
                </a:solidFill>
                <a:latin typeface="Arial" pitchFamily="34" charset="0"/>
                <a:cs typeface="Arial" pitchFamily="34" charset="0"/>
              </a:rPr>
              <a:t>Polymerization</a:t>
            </a:r>
            <a:endParaRPr kumimoji="1" lang="ja-JP" altLang="en-US" sz="1200" b="1"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6" cstate="print"/>
          <a:srcRect/>
          <a:stretch>
            <a:fillRect/>
          </a:stretch>
        </p:blipFill>
        <p:spPr bwMode="auto">
          <a:xfrm>
            <a:off x="6012160" y="3429000"/>
            <a:ext cx="2980408" cy="2880320"/>
          </a:xfrm>
          <a:prstGeom prst="rect">
            <a:avLst/>
          </a:prstGeom>
          <a:noFill/>
          <a:ln w="9525">
            <a:noFill/>
            <a:miter lim="800000"/>
            <a:headEnd/>
            <a:tailEnd/>
          </a:ln>
        </p:spPr>
      </p:pic>
      <p:sp>
        <p:nvSpPr>
          <p:cNvPr id="26" name="角丸四角形 25"/>
          <p:cNvSpPr/>
          <p:nvPr/>
        </p:nvSpPr>
        <p:spPr>
          <a:xfrm>
            <a:off x="179512" y="908720"/>
            <a:ext cx="5040560" cy="1368152"/>
          </a:xfrm>
          <a:prstGeom prst="roundRect">
            <a:avLst>
              <a:gd name="adj" fmla="val 1576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23528" y="2060848"/>
            <a:ext cx="2520280" cy="461665"/>
          </a:xfrm>
          <a:prstGeom prst="rect">
            <a:avLst/>
          </a:prstGeom>
          <a:solidFill>
            <a:schemeClr val="bg1"/>
          </a:solidFill>
        </p:spPr>
        <p:txBody>
          <a:bodyPr wrap="square" rtlCol="0">
            <a:spAutoFit/>
          </a:bodyPr>
          <a:lstStyle/>
          <a:p>
            <a:pPr algn="ctr"/>
            <a:r>
              <a:rPr lang="en-US" altLang="ja-JP" sz="1200" b="1" dirty="0" err="1" smtClean="0">
                <a:solidFill>
                  <a:srgbClr val="FF0000"/>
                </a:solidFill>
                <a:latin typeface="Arial" pitchFamily="34" charset="0"/>
                <a:cs typeface="Arial" pitchFamily="34" charset="0"/>
              </a:rPr>
              <a:t>Octadehydrobenzo</a:t>
            </a:r>
            <a:r>
              <a:rPr lang="en-US" altLang="ja-JP" sz="1200" b="1" dirty="0" smtClean="0">
                <a:solidFill>
                  <a:srgbClr val="FF0000"/>
                </a:solidFill>
                <a:latin typeface="Arial" pitchFamily="34" charset="0"/>
                <a:cs typeface="Arial" pitchFamily="34" charset="0"/>
              </a:rPr>
              <a:t>[12]</a:t>
            </a:r>
            <a:r>
              <a:rPr lang="en-US" altLang="ja-JP" sz="1200" b="1" dirty="0" err="1" smtClean="0">
                <a:solidFill>
                  <a:srgbClr val="FF0000"/>
                </a:solidFill>
                <a:latin typeface="Arial" pitchFamily="34" charset="0"/>
                <a:cs typeface="Arial" pitchFamily="34" charset="0"/>
              </a:rPr>
              <a:t>annulene</a:t>
            </a:r>
            <a:r>
              <a:rPr lang="en-US" altLang="ja-JP" sz="1200" b="1" dirty="0" smtClean="0">
                <a:solidFill>
                  <a:srgbClr val="FF0000"/>
                </a:solidFill>
                <a:latin typeface="Arial" pitchFamily="34" charset="0"/>
                <a:cs typeface="Arial" pitchFamily="34" charset="0"/>
              </a:rPr>
              <a:t> (DBA) 1</a:t>
            </a:r>
            <a:endParaRPr kumimoji="1" lang="ja-JP" altLang="en-US" sz="1200" b="1" dirty="0">
              <a:solidFill>
                <a:srgbClr val="FF0000"/>
              </a:solidFill>
              <a:latin typeface="Arial" pitchFamily="34" charset="0"/>
              <a:cs typeface="Arial" pitchFamily="34" charset="0"/>
            </a:endParaRPr>
          </a:p>
        </p:txBody>
      </p:sp>
      <p:cxnSp>
        <p:nvCxnSpPr>
          <p:cNvPr id="29" name="直線コネクタ 28"/>
          <p:cNvCxnSpPr/>
          <p:nvPr/>
        </p:nvCxnSpPr>
        <p:spPr>
          <a:xfrm>
            <a:off x="0" y="2852936"/>
            <a:ext cx="9144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31" name="図 30" descr="犬飼さんの改.tif"/>
          <p:cNvPicPr>
            <a:picLocks noChangeAspect="1"/>
          </p:cNvPicPr>
          <p:nvPr/>
        </p:nvPicPr>
        <p:blipFill>
          <a:blip r:embed="rId3" cstate="print"/>
          <a:stretch>
            <a:fillRect/>
          </a:stretch>
        </p:blipFill>
        <p:spPr>
          <a:xfrm>
            <a:off x="179512" y="4797152"/>
            <a:ext cx="1959864" cy="591312"/>
          </a:xfrm>
          <a:prstGeom prst="rect">
            <a:avLst/>
          </a:prstGeom>
        </p:spPr>
      </p:pic>
      <p:sp>
        <p:nvSpPr>
          <p:cNvPr id="34" name="円/楕円 33"/>
          <p:cNvSpPr/>
          <p:nvPr/>
        </p:nvSpPr>
        <p:spPr>
          <a:xfrm>
            <a:off x="2411760" y="4437112"/>
            <a:ext cx="1584176"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descr="swager.最終.tif"/>
          <p:cNvPicPr>
            <a:picLocks noChangeAspect="1"/>
          </p:cNvPicPr>
          <p:nvPr/>
        </p:nvPicPr>
        <p:blipFill>
          <a:blip r:embed="rId7" cstate="print"/>
          <a:stretch>
            <a:fillRect/>
          </a:stretch>
        </p:blipFill>
        <p:spPr>
          <a:xfrm>
            <a:off x="5820125" y="1196752"/>
            <a:ext cx="3216371" cy="1164716"/>
          </a:xfrm>
          <a:prstGeom prst="rect">
            <a:avLst/>
          </a:prstGeom>
        </p:spPr>
      </p:pic>
      <p:sp>
        <p:nvSpPr>
          <p:cNvPr id="36" name="テキスト ボックス 35"/>
          <p:cNvSpPr txBox="1"/>
          <p:nvPr/>
        </p:nvSpPr>
        <p:spPr>
          <a:xfrm>
            <a:off x="5364088" y="1628800"/>
            <a:ext cx="504056" cy="338554"/>
          </a:xfrm>
          <a:prstGeom prst="rect">
            <a:avLst/>
          </a:prstGeom>
          <a:noFill/>
        </p:spPr>
        <p:txBody>
          <a:bodyPr wrap="square" rtlCol="0">
            <a:spAutoFit/>
          </a:bodyPr>
          <a:lstStyle/>
          <a:p>
            <a:r>
              <a:rPr kumimoji="1" lang="en-US" altLang="ja-JP" sz="1600" b="1" dirty="0" smtClean="0">
                <a:latin typeface="Arial" pitchFamily="34" charset="0"/>
                <a:cs typeface="Arial" pitchFamily="34" charset="0"/>
              </a:rPr>
              <a:t>1a</a:t>
            </a:r>
            <a:endParaRPr kumimoji="1" lang="ja-JP" altLang="en-US" sz="1600" b="1" dirty="0">
              <a:latin typeface="Arial" pitchFamily="34" charset="0"/>
              <a:cs typeface="Arial" pitchFamily="34" charset="0"/>
            </a:endParaRPr>
          </a:p>
        </p:txBody>
      </p:sp>
      <p:sp>
        <p:nvSpPr>
          <p:cNvPr id="37" name="テキスト ボックス 36"/>
          <p:cNvSpPr txBox="1"/>
          <p:nvPr/>
        </p:nvSpPr>
        <p:spPr>
          <a:xfrm>
            <a:off x="5436096" y="6536377"/>
            <a:ext cx="3528392" cy="276999"/>
          </a:xfrm>
          <a:prstGeom prst="rect">
            <a:avLst/>
          </a:prstGeom>
          <a:noFill/>
        </p:spPr>
        <p:txBody>
          <a:bodyPr wrap="square" rtlCol="0">
            <a:spAutoFit/>
          </a:bodyPr>
          <a:lstStyle/>
          <a:p>
            <a:r>
              <a:rPr lang="en-US" altLang="ja-JP" sz="1200" dirty="0" err="1" smtClean="0">
                <a:latin typeface="Arial" pitchFamily="34" charset="0"/>
                <a:cs typeface="Arial" pitchFamily="34" charset="0"/>
              </a:rPr>
              <a:t>Tobe</a:t>
            </a:r>
            <a:r>
              <a:rPr lang="en-US" altLang="ja-JP" sz="1200" dirty="0" smtClean="0">
                <a:latin typeface="Arial" pitchFamily="34" charset="0"/>
                <a:cs typeface="Arial" pitchFamily="34" charset="0"/>
              </a:rPr>
              <a:t>, Y. et al. </a:t>
            </a:r>
            <a:r>
              <a:rPr lang="en-US" altLang="ja-JP" sz="1200" i="1" dirty="0" smtClean="0">
                <a:latin typeface="Arial" pitchFamily="34" charset="0"/>
                <a:cs typeface="Arial" pitchFamily="34" charset="0"/>
              </a:rPr>
              <a:t>Chem. Eur. J.</a:t>
            </a:r>
            <a:r>
              <a:rPr lang="en-US" altLang="ja-JP" sz="1200" dirty="0" smtClean="0">
                <a:latin typeface="Arial" pitchFamily="34" charset="0"/>
                <a:cs typeface="Arial" pitchFamily="34" charset="0"/>
              </a:rPr>
              <a:t> </a:t>
            </a:r>
            <a:r>
              <a:rPr lang="en-US" altLang="ja-JP" sz="1200" b="1" dirty="0" smtClean="0">
                <a:latin typeface="Arial" pitchFamily="34" charset="0"/>
                <a:cs typeface="Arial" pitchFamily="34" charset="0"/>
              </a:rPr>
              <a:t>2010</a:t>
            </a:r>
            <a:r>
              <a:rPr lang="en-US" altLang="ja-JP" sz="1200" dirty="0" smtClean="0">
                <a:latin typeface="Arial" pitchFamily="34" charset="0"/>
                <a:cs typeface="Arial" pitchFamily="34" charset="0"/>
              </a:rPr>
              <a:t>, </a:t>
            </a:r>
            <a:r>
              <a:rPr lang="en-US" altLang="ja-JP" sz="1200" i="1" dirty="0" smtClean="0">
                <a:latin typeface="Arial" pitchFamily="34" charset="0"/>
                <a:cs typeface="Arial" pitchFamily="34" charset="0"/>
              </a:rPr>
              <a:t>16</a:t>
            </a:r>
            <a:r>
              <a:rPr lang="en-US" altLang="ja-JP" sz="1200" dirty="0" smtClean="0">
                <a:latin typeface="Arial" pitchFamily="34" charset="0"/>
                <a:cs typeface="Arial" pitchFamily="34" charset="0"/>
              </a:rPr>
              <a:t>, 8319-8328.</a:t>
            </a:r>
            <a:endParaRPr kumimoji="1" lang="ja-JP" altLang="en-US" sz="1200" dirty="0">
              <a:latin typeface="Arial" pitchFamily="34" charset="0"/>
              <a:cs typeface="Arial" pitchFamily="34" charset="0"/>
            </a:endParaRPr>
          </a:p>
        </p:txBody>
      </p:sp>
      <p:pic>
        <p:nvPicPr>
          <p:cNvPr id="25" name="図 24" descr="犬飼さん重合後2-21.tif"/>
          <p:cNvPicPr>
            <a:picLocks noChangeAspect="1"/>
          </p:cNvPicPr>
          <p:nvPr/>
        </p:nvPicPr>
        <p:blipFill>
          <a:blip r:embed="rId8" cstate="print"/>
          <a:stretch>
            <a:fillRect/>
          </a:stretch>
        </p:blipFill>
        <p:spPr>
          <a:xfrm>
            <a:off x="4033248" y="3429000"/>
            <a:ext cx="1834896" cy="2270760"/>
          </a:xfrm>
          <a:prstGeom prst="rect">
            <a:avLst/>
          </a:prstGeom>
        </p:spPr>
      </p:pic>
      <p:cxnSp>
        <p:nvCxnSpPr>
          <p:cNvPr id="32" name="直線矢印コネクタ 31"/>
          <p:cNvCxnSpPr/>
          <p:nvPr/>
        </p:nvCxnSpPr>
        <p:spPr>
          <a:xfrm rot="5400000">
            <a:off x="1187227" y="3932659"/>
            <a:ext cx="360040" cy="72802"/>
          </a:xfrm>
          <a:prstGeom prst="straightConnector1">
            <a:avLst/>
          </a:prstGeom>
          <a:ln w="15875">
            <a:solidFill>
              <a:srgbClr val="E47EE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475656" y="3861048"/>
            <a:ext cx="1440160" cy="307777"/>
          </a:xfrm>
          <a:prstGeom prst="rect">
            <a:avLst/>
          </a:prstGeom>
          <a:noFill/>
        </p:spPr>
        <p:txBody>
          <a:bodyPr wrap="square" rtlCol="0">
            <a:spAutoFit/>
          </a:bodyPr>
          <a:lstStyle/>
          <a:p>
            <a:r>
              <a:rPr lang="en-US" altLang="ja-JP" sz="1400" b="1" dirty="0" smtClean="0">
                <a:solidFill>
                  <a:srgbClr val="A86ED4"/>
                </a:solidFill>
                <a:latin typeface="Arial" pitchFamily="34" charset="0"/>
                <a:cs typeface="Arial" pitchFamily="34" charset="0"/>
              </a:rPr>
              <a:t>5.9 – 6.1 nm</a:t>
            </a:r>
            <a:endParaRPr kumimoji="1" lang="ja-JP" altLang="en-US" sz="1400" b="1" dirty="0">
              <a:solidFill>
                <a:srgbClr val="A86ED4"/>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jugo2-OH-C2photo.jpg"/>
          <p:cNvPicPr>
            <a:picLocks noChangeAspect="1"/>
          </p:cNvPicPr>
          <p:nvPr/>
        </p:nvPicPr>
        <p:blipFill>
          <a:blip r:embed="rId3" cstate="print"/>
          <a:stretch>
            <a:fillRect/>
          </a:stretch>
        </p:blipFill>
        <p:spPr>
          <a:xfrm>
            <a:off x="3923928" y="5229200"/>
            <a:ext cx="4643427" cy="1368152"/>
          </a:xfrm>
          <a:prstGeom prst="rect">
            <a:avLst/>
          </a:prstGeom>
        </p:spPr>
      </p:pic>
      <p:pic>
        <p:nvPicPr>
          <p:cNvPr id="3" name="図 2" descr="mono-TBSnasi-3-3ko-photo.jpg"/>
          <p:cNvPicPr>
            <a:picLocks noChangeAspect="1"/>
          </p:cNvPicPr>
          <p:nvPr/>
        </p:nvPicPr>
        <p:blipFill>
          <a:blip r:embed="rId4" cstate="print"/>
          <a:stretch>
            <a:fillRect/>
          </a:stretch>
        </p:blipFill>
        <p:spPr>
          <a:xfrm>
            <a:off x="3851920" y="2708920"/>
            <a:ext cx="4752528" cy="1584176"/>
          </a:xfrm>
          <a:prstGeom prst="rect">
            <a:avLst/>
          </a:prstGeom>
        </p:spPr>
      </p:pic>
      <p:sp>
        <p:nvSpPr>
          <p:cNvPr id="4" name="下矢印 3"/>
          <p:cNvSpPr/>
          <p:nvPr/>
        </p:nvSpPr>
        <p:spPr>
          <a:xfrm>
            <a:off x="6012160" y="4365104"/>
            <a:ext cx="288032" cy="6480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372200" y="4427820"/>
            <a:ext cx="2520280" cy="369332"/>
          </a:xfrm>
          <a:prstGeom prst="rect">
            <a:avLst/>
          </a:prstGeom>
          <a:noFill/>
        </p:spPr>
        <p:txBody>
          <a:bodyPr wrap="square" rtlCol="0">
            <a:spAutoFit/>
          </a:bodyPr>
          <a:lstStyle/>
          <a:p>
            <a:r>
              <a:rPr lang="en-US" altLang="ja-JP" b="1" i="1" dirty="0" err="1" smtClean="0">
                <a:latin typeface="Arial" pitchFamily="34" charset="0"/>
                <a:cs typeface="Arial" pitchFamily="34" charset="0"/>
              </a:rPr>
              <a:t>h</a:t>
            </a:r>
            <a:r>
              <a:rPr lang="en-US" altLang="ja-JP" b="1" i="1" dirty="0" err="1" smtClean="0">
                <a:latin typeface="Symbol" pitchFamily="18" charset="2"/>
              </a:rPr>
              <a:t>n</a:t>
            </a:r>
            <a:r>
              <a:rPr lang="en-US" altLang="ja-JP" b="1" dirty="0" smtClean="0">
                <a:latin typeface="Symbol" pitchFamily="18" charset="2"/>
              </a:rPr>
              <a:t> </a:t>
            </a:r>
            <a:r>
              <a:rPr lang="en-US" altLang="ja-JP" b="1" dirty="0" smtClean="0">
                <a:latin typeface="Arial" pitchFamily="34" charset="0"/>
                <a:cs typeface="Arial" pitchFamily="34" charset="0"/>
              </a:rPr>
              <a:t>or pulse voltage</a:t>
            </a:r>
            <a:endParaRPr kumimoji="1" lang="ja-JP" alt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4" cstate="print"/>
          <a:srcRect/>
          <a:stretch>
            <a:fillRect/>
          </a:stretch>
        </p:blipFill>
        <p:spPr bwMode="auto">
          <a:xfrm>
            <a:off x="1043608" y="1196752"/>
            <a:ext cx="7210044" cy="2808312"/>
          </a:xfrm>
          <a:prstGeom prst="rect">
            <a:avLst/>
          </a:prstGeom>
          <a:noFill/>
          <a:ln w="9525">
            <a:noFill/>
            <a:round/>
            <a:headEnd/>
            <a:tailEnd/>
          </a:ln>
          <a:effectLst/>
        </p:spPr>
      </p:pic>
      <p:graphicFrame>
        <p:nvGraphicFramePr>
          <p:cNvPr id="26626" name="Object 2"/>
          <p:cNvGraphicFramePr>
            <a:graphicFrameLocks noChangeAspect="1"/>
          </p:cNvGraphicFramePr>
          <p:nvPr/>
        </p:nvGraphicFramePr>
        <p:xfrm>
          <a:off x="827088" y="4372397"/>
          <a:ext cx="4559300" cy="712787"/>
        </p:xfrm>
        <a:graphic>
          <a:graphicData uri="http://schemas.openxmlformats.org/presentationml/2006/ole">
            <p:oleObj spid="_x0000_s26626" name="CS ChemDraw Drawing" r:id="rId5" imgW="6510164" imgH="1022238" progId="ChemDraw.Document.6.0">
              <p:embed/>
            </p:oleObj>
          </a:graphicData>
        </a:graphic>
      </p:graphicFrame>
      <p:graphicFrame>
        <p:nvGraphicFramePr>
          <p:cNvPr id="26627" name="Object 3"/>
          <p:cNvGraphicFramePr>
            <a:graphicFrameLocks noChangeAspect="1"/>
          </p:cNvGraphicFramePr>
          <p:nvPr/>
        </p:nvGraphicFramePr>
        <p:xfrm>
          <a:off x="6597650" y="4113882"/>
          <a:ext cx="1403350" cy="1403350"/>
        </p:xfrm>
        <a:graphic>
          <a:graphicData uri="http://schemas.openxmlformats.org/presentationml/2006/ole">
            <p:oleObj spid="_x0000_s26627" name="CS ChemDraw Drawing" r:id="rId6" imgW="2006740" imgH="2006686" progId="ChemDraw.Document.6.0">
              <p:embed/>
            </p:oleObj>
          </a:graphicData>
        </a:graphic>
      </p:graphicFrame>
      <p:cxnSp>
        <p:nvCxnSpPr>
          <p:cNvPr id="6" name="直線矢印コネクタ 5"/>
          <p:cNvCxnSpPr/>
          <p:nvPr/>
        </p:nvCxnSpPr>
        <p:spPr>
          <a:xfrm flipV="1">
            <a:off x="3563888" y="3501008"/>
            <a:ext cx="936104"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rot="5400000" flipH="1" flipV="1">
            <a:off x="6804248" y="3716238"/>
            <a:ext cx="100811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rot="19789889">
            <a:off x="4439422" y="2815341"/>
            <a:ext cx="487157" cy="12993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rot="1493015">
            <a:off x="6764933" y="2671565"/>
            <a:ext cx="1008112"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628" name="Picture 4"/>
          <p:cNvPicPr>
            <a:picLocks noChangeAspect="1" noChangeArrowheads="1"/>
          </p:cNvPicPr>
          <p:nvPr/>
        </p:nvPicPr>
        <p:blipFill>
          <a:blip r:embed="rId7" cstate="print"/>
          <a:srcRect l="5000" t="59621" r="1667"/>
          <a:stretch>
            <a:fillRect/>
          </a:stretch>
        </p:blipFill>
        <p:spPr bwMode="auto">
          <a:xfrm>
            <a:off x="2411760" y="5885780"/>
            <a:ext cx="4032448" cy="780305"/>
          </a:xfrm>
          <a:prstGeom prst="rect">
            <a:avLst/>
          </a:prstGeom>
          <a:noFill/>
          <a:ln w="9525">
            <a:noFill/>
            <a:miter lim="800000"/>
            <a:headEnd/>
            <a:tailEnd/>
          </a:ln>
        </p:spPr>
      </p:pic>
      <p:pic>
        <p:nvPicPr>
          <p:cNvPr id="26629" name="Picture 5"/>
          <p:cNvPicPr>
            <a:picLocks noChangeAspect="1" noChangeArrowheads="1"/>
          </p:cNvPicPr>
          <p:nvPr/>
        </p:nvPicPr>
        <p:blipFill>
          <a:blip r:embed="rId7" cstate="print"/>
          <a:srcRect l="4769" t="35543" r="3026" b="43131"/>
          <a:stretch>
            <a:fillRect/>
          </a:stretch>
        </p:blipFill>
        <p:spPr bwMode="auto">
          <a:xfrm>
            <a:off x="2267744" y="5661248"/>
            <a:ext cx="4176464" cy="432048"/>
          </a:xfrm>
          <a:prstGeom prst="rect">
            <a:avLst/>
          </a:prstGeom>
          <a:noFill/>
          <a:ln w="9525">
            <a:noFill/>
            <a:miter lim="800000"/>
            <a:headEnd/>
            <a:tailEnd/>
          </a:ln>
        </p:spPr>
      </p:pic>
      <p:pic>
        <p:nvPicPr>
          <p:cNvPr id="26630" name="Picture 6"/>
          <p:cNvPicPr>
            <a:picLocks noChangeAspect="1" noChangeArrowheads="1"/>
          </p:cNvPicPr>
          <p:nvPr/>
        </p:nvPicPr>
        <p:blipFill>
          <a:blip r:embed="rId7" cstate="print"/>
          <a:srcRect l="58376" t="11538" b="76923"/>
          <a:stretch>
            <a:fillRect/>
          </a:stretch>
        </p:blipFill>
        <p:spPr bwMode="auto">
          <a:xfrm>
            <a:off x="4788024" y="5229200"/>
            <a:ext cx="1742320" cy="216024"/>
          </a:xfrm>
          <a:prstGeom prst="rect">
            <a:avLst/>
          </a:prstGeom>
          <a:noFill/>
          <a:ln w="9525">
            <a:noFill/>
            <a:miter lim="800000"/>
            <a:headEnd/>
            <a:tailEnd/>
          </a:ln>
        </p:spPr>
      </p:pic>
      <p:cxnSp>
        <p:nvCxnSpPr>
          <p:cNvPr id="15" name="直線矢印コネクタ 14"/>
          <p:cNvCxnSpPr/>
          <p:nvPr/>
        </p:nvCxnSpPr>
        <p:spPr>
          <a:xfrm rot="16200000" flipH="1">
            <a:off x="3445272" y="5013176"/>
            <a:ext cx="1008112"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flipV="1">
            <a:off x="5580116" y="4941168"/>
            <a:ext cx="936101" cy="4320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177"/>
          <p:cNvSpPr txBox="1">
            <a:spLocks noChangeArrowheads="1"/>
          </p:cNvSpPr>
          <p:nvPr/>
        </p:nvSpPr>
        <p:spPr>
          <a:xfrm>
            <a:off x="611560" y="72008"/>
            <a:ext cx="7920880" cy="836712"/>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2800" b="1" noProof="0" dirty="0" smtClean="0">
                <a:solidFill>
                  <a:schemeClr val="tx2"/>
                </a:solidFill>
                <a:latin typeface="Arial" pitchFamily="34" charset="0"/>
                <a:ea typeface="+mj-ea"/>
                <a:cs typeface="Arial" pitchFamily="34" charset="0"/>
              </a:rPr>
              <a:t>Introduction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Topochemical</a:t>
            </a:r>
            <a:r>
              <a:rPr kumimoji="1" lang="en-US" altLang="ja-JP" sz="2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Polymerization</a:t>
            </a:r>
            <a:endParaRPr kumimoji="1" lang="en-US" altLang="ja-JP" sz="2400" b="1"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26" name="テキスト ボックス 25"/>
          <p:cNvSpPr txBox="1"/>
          <p:nvPr/>
        </p:nvSpPr>
        <p:spPr>
          <a:xfrm>
            <a:off x="251520" y="5003884"/>
            <a:ext cx="3275256" cy="369332"/>
          </a:xfrm>
          <a:prstGeom prst="rect">
            <a:avLst/>
          </a:prstGeom>
          <a:noFill/>
        </p:spPr>
        <p:txBody>
          <a:bodyPr wrap="none" rtlCol="0">
            <a:spAutoFit/>
          </a:bodyPr>
          <a:lstStyle/>
          <a:p>
            <a:r>
              <a:rPr lang="en-US" altLang="ja-JP" b="1" dirty="0" smtClean="0">
                <a:latin typeface="Arial" pitchFamily="34" charset="0"/>
                <a:cs typeface="Arial" pitchFamily="34" charset="0"/>
              </a:rPr>
              <a:t>10,12-Nonacosadiynoic acid</a:t>
            </a:r>
            <a:endParaRPr kumimoji="1" lang="ja-JP" altLang="en-US" b="1" dirty="0">
              <a:latin typeface="Arial" pitchFamily="34" charset="0"/>
              <a:cs typeface="Arial" pitchFamily="34" charset="0"/>
            </a:endParaRPr>
          </a:p>
        </p:txBody>
      </p:sp>
      <p:sp>
        <p:nvSpPr>
          <p:cNvPr id="28" name="テキスト ボックス 27"/>
          <p:cNvSpPr txBox="1"/>
          <p:nvPr/>
        </p:nvSpPr>
        <p:spPr>
          <a:xfrm>
            <a:off x="6804248" y="5435932"/>
            <a:ext cx="1890261" cy="369332"/>
          </a:xfrm>
          <a:prstGeom prst="rect">
            <a:avLst/>
          </a:prstGeom>
          <a:noFill/>
        </p:spPr>
        <p:txBody>
          <a:bodyPr wrap="none" rtlCol="0">
            <a:spAutoFit/>
          </a:bodyPr>
          <a:lstStyle/>
          <a:p>
            <a:r>
              <a:rPr lang="en-US" altLang="ja-JP" b="1" dirty="0" err="1" smtClean="0">
                <a:latin typeface="Arial" pitchFamily="34" charset="0"/>
                <a:cs typeface="Arial" pitchFamily="34" charset="0"/>
              </a:rPr>
              <a:t>Phthalocyanine</a:t>
            </a:r>
            <a:endParaRPr kumimoji="1" lang="ja-JP" altLang="en-US" b="1" dirty="0">
              <a:latin typeface="Arial" pitchFamily="34" charset="0"/>
              <a:cs typeface="Arial" pitchFamily="34" charset="0"/>
            </a:endParaRPr>
          </a:p>
        </p:txBody>
      </p:sp>
      <p:sp>
        <p:nvSpPr>
          <p:cNvPr id="29" name="テキスト ボックス 28"/>
          <p:cNvSpPr txBox="1"/>
          <p:nvPr/>
        </p:nvSpPr>
        <p:spPr>
          <a:xfrm>
            <a:off x="-36512" y="980728"/>
            <a:ext cx="1078180" cy="369332"/>
          </a:xfrm>
          <a:prstGeom prst="rect">
            <a:avLst/>
          </a:prstGeom>
          <a:noFill/>
        </p:spPr>
        <p:txBody>
          <a:bodyPr wrap="none" rtlCol="0">
            <a:spAutoFit/>
          </a:bodyPr>
          <a:lstStyle/>
          <a:p>
            <a:r>
              <a:rPr lang="en-US" altLang="ja-JP" b="1" dirty="0" smtClean="0">
                <a:latin typeface="Arial" pitchFamily="34" charset="0"/>
                <a:cs typeface="Arial" pitchFamily="34" charset="0"/>
              </a:rPr>
              <a:t>STM Tip</a:t>
            </a:r>
            <a:endParaRPr kumimoji="1" lang="ja-JP" altLang="en-US" b="1" dirty="0">
              <a:latin typeface="Arial" pitchFamily="34" charset="0"/>
              <a:cs typeface="Arial" pitchFamily="34" charset="0"/>
            </a:endParaRPr>
          </a:p>
        </p:txBody>
      </p:sp>
      <p:cxnSp>
        <p:nvCxnSpPr>
          <p:cNvPr id="30" name="直線矢印コネクタ 29"/>
          <p:cNvCxnSpPr/>
          <p:nvPr/>
        </p:nvCxnSpPr>
        <p:spPr>
          <a:xfrm>
            <a:off x="683568" y="1412776"/>
            <a:ext cx="1152128"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788024" y="6525344"/>
            <a:ext cx="4248472" cy="276999"/>
          </a:xfrm>
          <a:prstGeom prst="rect">
            <a:avLst/>
          </a:prstGeom>
          <a:noFill/>
        </p:spPr>
        <p:txBody>
          <a:bodyPr wrap="square" rtlCol="0">
            <a:spAutoFit/>
          </a:bodyPr>
          <a:lstStyle/>
          <a:p>
            <a:r>
              <a:rPr lang="en-US" altLang="ja-JP" sz="1200" dirty="0" err="1" smtClean="0">
                <a:latin typeface="Arial" pitchFamily="34" charset="0"/>
                <a:cs typeface="Arial" pitchFamily="34" charset="0"/>
              </a:rPr>
              <a:t>Okawa</a:t>
            </a:r>
            <a:r>
              <a:rPr lang="en-US" altLang="ja-JP" sz="1200" dirty="0" smtClean="0">
                <a:latin typeface="Arial" pitchFamily="34" charset="0"/>
                <a:cs typeface="Arial" pitchFamily="34" charset="0"/>
              </a:rPr>
              <a:t>, Y.; </a:t>
            </a:r>
            <a:r>
              <a:rPr lang="en-US" altLang="ja-JP" sz="1200" dirty="0" err="1" smtClean="0">
                <a:latin typeface="Arial" pitchFamily="34" charset="0"/>
                <a:cs typeface="Arial" pitchFamily="34" charset="0"/>
              </a:rPr>
              <a:t>Aono</a:t>
            </a:r>
            <a:r>
              <a:rPr lang="en-US" altLang="ja-JP" sz="1200" dirty="0" smtClean="0">
                <a:latin typeface="Arial" pitchFamily="34" charset="0"/>
                <a:cs typeface="Arial" pitchFamily="34" charset="0"/>
              </a:rPr>
              <a:t>, M. </a:t>
            </a:r>
            <a:r>
              <a:rPr lang="en-US" altLang="ja-JP" sz="1200" i="1" dirty="0" smtClean="0">
                <a:latin typeface="Arial" pitchFamily="34" charset="0"/>
                <a:cs typeface="Arial" pitchFamily="34" charset="0"/>
              </a:rPr>
              <a:t>J. Am. Chem. Soc. </a:t>
            </a:r>
            <a:r>
              <a:rPr lang="en-US" altLang="ja-JP" sz="1200" b="1" dirty="0" err="1" smtClean="0">
                <a:latin typeface="Arial" pitchFamily="34" charset="0"/>
                <a:cs typeface="Arial" pitchFamily="34" charset="0"/>
              </a:rPr>
              <a:t>xxxx</a:t>
            </a:r>
            <a:r>
              <a:rPr lang="en-US" altLang="ja-JP" sz="1200" dirty="0" smtClean="0">
                <a:latin typeface="Arial" pitchFamily="34" charset="0"/>
                <a:cs typeface="Arial" pitchFamily="34" charset="0"/>
              </a:rPr>
              <a:t>, </a:t>
            </a:r>
            <a:r>
              <a:rPr lang="en-US" altLang="ja-JP" sz="1200" i="1" dirty="0" smtClean="0">
                <a:latin typeface="Arial" pitchFamily="34" charset="0"/>
                <a:cs typeface="Arial" pitchFamily="34" charset="0"/>
              </a:rPr>
              <a:t>xxx</a:t>
            </a:r>
            <a:r>
              <a:rPr lang="en-US" altLang="ja-JP" sz="1200" dirty="0" smtClean="0">
                <a:latin typeface="Arial" pitchFamily="34" charset="0"/>
                <a:cs typeface="Arial" pitchFamily="34" charset="0"/>
              </a:rPr>
              <a:t>, 000-000.</a:t>
            </a:r>
            <a:endParaRPr kumimoji="1" lang="ja-JP" alt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7"/>
          <p:cNvSpPr txBox="1">
            <a:spLocks noChangeArrowheads="1"/>
          </p:cNvSpPr>
          <p:nvPr/>
        </p:nvSpPr>
        <p:spPr>
          <a:xfrm>
            <a:off x="3203848" y="216024"/>
            <a:ext cx="2314600" cy="620688"/>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2800" b="1" dirty="0" smtClean="0">
                <a:solidFill>
                  <a:schemeClr val="tx2"/>
                </a:solidFill>
                <a:latin typeface="Arial" pitchFamily="34" charset="0"/>
                <a:ea typeface="+mj-ea"/>
                <a:cs typeface="Arial" pitchFamily="34" charset="0"/>
              </a:rPr>
              <a:t>Contents</a:t>
            </a:r>
            <a:endParaRPr kumimoji="1" lang="en-US" altLang="ja-JP" sz="28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4" name="Rectangle 177"/>
          <p:cNvSpPr txBox="1">
            <a:spLocks noChangeArrowheads="1"/>
          </p:cNvSpPr>
          <p:nvPr/>
        </p:nvSpPr>
        <p:spPr>
          <a:xfrm>
            <a:off x="827584" y="1484784"/>
            <a:ext cx="7488832" cy="4824536"/>
          </a:xfrm>
          <a:prstGeom prst="rect">
            <a:avLst/>
          </a:prstGeom>
          <a:noFill/>
          <a:ln/>
        </p:spPr>
        <p:txBody>
          <a:bodyPr/>
          <a:lstStyle/>
          <a:p>
            <a:pPr lvl="0">
              <a:spcBef>
                <a:spcPct val="0"/>
              </a:spcBef>
              <a:defRPr/>
            </a:pPr>
            <a:r>
              <a:rPr lang="ja-JP" altLang="en-US" sz="2800" b="1" dirty="0" smtClean="0">
                <a:latin typeface="Arial" pitchFamily="34" charset="0"/>
                <a:cs typeface="Arial" pitchFamily="34" charset="0"/>
              </a:rPr>
              <a:t>・ </a:t>
            </a:r>
            <a:r>
              <a:rPr lang="en-US" altLang="ja-JP" sz="2800" b="1" dirty="0" smtClean="0">
                <a:latin typeface="Arial" pitchFamily="34" charset="0"/>
                <a:cs typeface="Arial" pitchFamily="34" charset="0"/>
              </a:rPr>
              <a:t>STM ( Scanning Tunneling Microscope ) </a:t>
            </a:r>
          </a:p>
          <a:p>
            <a:pPr lvl="0">
              <a:spcBef>
                <a:spcPct val="0"/>
              </a:spcBef>
              <a:defRPr/>
            </a:pPr>
            <a:endParaRPr lang="en-US" altLang="ja-JP" sz="2800" b="1" dirty="0" smtClean="0">
              <a:latin typeface="Arial" pitchFamily="34" charset="0"/>
              <a:ea typeface="+mj-ea"/>
              <a:cs typeface="Arial" pitchFamily="34" charset="0"/>
            </a:endParaRPr>
          </a:p>
          <a:p>
            <a:pPr lvl="0">
              <a:spcBef>
                <a:spcPct val="0"/>
              </a:spcBef>
              <a:defRPr/>
            </a:pPr>
            <a:r>
              <a:rPr lang="ja-JP" altLang="en-US" sz="2800" b="1" dirty="0" smtClean="0">
                <a:latin typeface="Arial" pitchFamily="34" charset="0"/>
                <a:ea typeface="+mj-ea"/>
                <a:cs typeface="Arial" pitchFamily="34" charset="0"/>
              </a:rPr>
              <a:t>・ </a:t>
            </a:r>
            <a:r>
              <a:rPr lang="en-US" altLang="ja-JP" sz="2800" b="1" dirty="0" smtClean="0">
                <a:latin typeface="Arial" pitchFamily="34" charset="0"/>
                <a:ea typeface="+mj-ea"/>
                <a:cs typeface="Arial" pitchFamily="34" charset="0"/>
              </a:rPr>
              <a:t>Self-Assembly</a:t>
            </a:r>
          </a:p>
          <a:p>
            <a:pPr marL="0" marR="0" lvl="0" indent="0" defTabSz="914400" rtl="0" eaLnBrk="1" fontAlgn="auto" latinLnBrk="0" hangingPunct="1">
              <a:lnSpc>
                <a:spcPct val="100000"/>
              </a:lnSpc>
              <a:spcBef>
                <a:spcPct val="0"/>
              </a:spcBef>
              <a:spcAft>
                <a:spcPts val="0"/>
              </a:spcAft>
              <a:buClrTx/>
              <a:buSzTx/>
              <a:buFontTx/>
              <a:buNone/>
              <a:tabLst/>
              <a:defRPr/>
            </a:pPr>
            <a:endParaRPr kumimoji="1" lang="en-US" altLang="ja-JP" sz="2800" b="1" i="0" u="none" strike="noStrike" kern="1200" cap="none" spc="0" normalizeH="0" baseline="0" noProof="0" dirty="0" smtClean="0">
              <a:ln>
                <a:noFill/>
              </a:ln>
              <a:effectLst/>
              <a:uLnTx/>
              <a:uFillTx/>
              <a:latin typeface="Arial" pitchFamily="34" charset="0"/>
              <a:ea typeface="+mj-ea"/>
              <a:cs typeface="Arial" pitchFamily="34" charset="0"/>
            </a:endParaRPr>
          </a:p>
          <a:p>
            <a:pPr>
              <a:spcBef>
                <a:spcPct val="0"/>
              </a:spcBef>
            </a:pPr>
            <a:r>
              <a:rPr kumimoji="1" lang="ja-JP" altLang="en-US" sz="2800" b="1" i="0" u="none" strike="noStrike" kern="1200" cap="none" spc="0" normalizeH="0" baseline="0" noProof="0" dirty="0" smtClean="0">
                <a:ln>
                  <a:noFill/>
                </a:ln>
                <a:effectLst/>
                <a:uLnTx/>
                <a:uFillTx/>
                <a:latin typeface="Arial" pitchFamily="34" charset="0"/>
                <a:ea typeface="+mj-ea"/>
                <a:cs typeface="Arial" pitchFamily="34" charset="0"/>
              </a:rPr>
              <a:t>・ </a:t>
            </a:r>
            <a:r>
              <a:rPr lang="en-US" altLang="ja-JP" sz="2800" b="1" dirty="0" smtClean="0">
                <a:latin typeface="Arial" pitchFamily="34" charset="0"/>
                <a:cs typeface="Arial" pitchFamily="34" charset="0"/>
              </a:rPr>
              <a:t>Radical Polymerization</a:t>
            </a:r>
            <a:endParaRPr lang="ja-JP" altLang="en-US" sz="2800" b="1" dirty="0" smtClean="0"/>
          </a:p>
          <a:p>
            <a:pPr marL="0" marR="0" lvl="0" indent="0" defTabSz="914400" rtl="0" eaLnBrk="1" fontAlgn="auto" latinLnBrk="0" hangingPunct="1">
              <a:lnSpc>
                <a:spcPct val="100000"/>
              </a:lnSpc>
              <a:spcBef>
                <a:spcPct val="0"/>
              </a:spcBef>
              <a:spcAft>
                <a:spcPts val="0"/>
              </a:spcAft>
              <a:buClrTx/>
              <a:buSzTx/>
              <a:buFontTx/>
              <a:buNone/>
              <a:tabLst/>
              <a:defRPr/>
            </a:pPr>
            <a:endParaRPr kumimoji="1" lang="en-US" altLang="ja-JP" sz="2800" b="1" i="0" u="none" strike="noStrike" kern="1200" cap="none" spc="0" normalizeH="0" baseline="0" noProof="0" dirty="0" smtClean="0">
              <a:ln>
                <a:noFill/>
              </a:ln>
              <a:effectLst/>
              <a:uLnTx/>
              <a:uFillTx/>
              <a:latin typeface="Arial" pitchFamily="34" charset="0"/>
              <a:ea typeface="+mj-ea"/>
              <a:cs typeface="Arial" pitchFamily="34" charset="0"/>
            </a:endParaRPr>
          </a:p>
          <a:p>
            <a:pPr lvl="0">
              <a:spcBef>
                <a:spcPct val="0"/>
              </a:spcBef>
              <a:defRPr/>
            </a:pPr>
            <a:r>
              <a:rPr kumimoji="1" lang="ja-JP" altLang="en-US" sz="2800" b="1" i="0" u="none" strike="noStrike" kern="1200" cap="none" spc="0" normalizeH="0" baseline="0" noProof="0" dirty="0" smtClean="0">
                <a:ln>
                  <a:noFill/>
                </a:ln>
                <a:effectLst/>
                <a:uLnTx/>
                <a:uFillTx/>
                <a:latin typeface="Arial" pitchFamily="34" charset="0"/>
                <a:ea typeface="+mj-ea"/>
                <a:cs typeface="Arial" pitchFamily="34" charset="0"/>
              </a:rPr>
              <a:t>・ </a:t>
            </a:r>
            <a:r>
              <a:rPr kumimoji="1" lang="en-US" altLang="ja-JP" sz="2800" b="1" i="0" u="none" strike="noStrike" kern="1200" cap="none" spc="0" normalizeH="0" baseline="0" noProof="0" dirty="0" smtClean="0">
                <a:ln>
                  <a:noFill/>
                </a:ln>
                <a:effectLst/>
                <a:uLnTx/>
                <a:uFillTx/>
                <a:latin typeface="Arial" pitchFamily="34" charset="0"/>
                <a:ea typeface="+mj-ea"/>
                <a:cs typeface="Arial" pitchFamily="34" charset="0"/>
              </a:rPr>
              <a:t>Background</a:t>
            </a:r>
            <a:r>
              <a:rPr lang="en-US" altLang="ja-JP" sz="2800" b="1" dirty="0" smtClean="0">
                <a:latin typeface="Arial" pitchFamily="34" charset="0"/>
                <a:cs typeface="Arial" pitchFamily="34" charset="0"/>
              </a:rPr>
              <a:t> and </a:t>
            </a:r>
            <a:r>
              <a:rPr lang="en-US" altLang="ja-JP" sz="2800" b="1" dirty="0" smtClean="0">
                <a:latin typeface="Arial" pitchFamily="34" charset="0"/>
                <a:cs typeface="Arial" pitchFamily="34" charset="0"/>
              </a:rPr>
              <a:t>Purpose </a:t>
            </a:r>
            <a:r>
              <a:rPr lang="en-US" altLang="ja-JP" sz="2800" b="1" dirty="0" smtClean="0">
                <a:latin typeface="Arial" pitchFamily="34" charset="0"/>
                <a:cs typeface="Arial" pitchFamily="34" charset="0"/>
              </a:rPr>
              <a:t>of my project</a:t>
            </a:r>
            <a:endParaRPr kumimoji="1" lang="en-US" altLang="ja-JP" sz="2800" b="1" i="0" u="none" strike="noStrike" kern="1200" cap="none" spc="0" normalizeH="0" baseline="0" noProof="0" dirty="0" smtClean="0">
              <a:ln>
                <a:noFill/>
              </a:ln>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7" name="Picture 9"/>
          <p:cNvPicPr>
            <a:picLocks noChangeAspect="1" noChangeArrowheads="1"/>
          </p:cNvPicPr>
          <p:nvPr/>
        </p:nvPicPr>
        <p:blipFill>
          <a:blip r:embed="rId3" cstate="print"/>
          <a:srcRect/>
          <a:stretch>
            <a:fillRect/>
          </a:stretch>
        </p:blipFill>
        <p:spPr bwMode="auto">
          <a:xfrm>
            <a:off x="6329220" y="4219659"/>
            <a:ext cx="2120572" cy="2161669"/>
          </a:xfrm>
          <a:prstGeom prst="rect">
            <a:avLst/>
          </a:prstGeom>
          <a:noFill/>
          <a:ln w="9525">
            <a:noFill/>
            <a:miter lim="800000"/>
            <a:headEnd/>
            <a:tailEnd/>
          </a:ln>
        </p:spPr>
      </p:pic>
      <p:pic>
        <p:nvPicPr>
          <p:cNvPr id="7" name="Picture 8"/>
          <p:cNvPicPr>
            <a:picLocks noChangeArrowheads="1"/>
          </p:cNvPicPr>
          <p:nvPr/>
        </p:nvPicPr>
        <p:blipFill>
          <a:blip r:embed="rId4" cstate="print"/>
          <a:srcRect/>
          <a:stretch>
            <a:fillRect/>
          </a:stretch>
        </p:blipFill>
        <p:spPr bwMode="auto">
          <a:xfrm>
            <a:off x="6329220" y="908720"/>
            <a:ext cx="2088232" cy="2376264"/>
          </a:xfrm>
          <a:prstGeom prst="rect">
            <a:avLst/>
          </a:prstGeom>
          <a:noFill/>
          <a:ln w="12700" cap="flat">
            <a:noFill/>
            <a:miter lim="800000"/>
            <a:headEnd/>
            <a:tailEnd/>
          </a:ln>
        </p:spPr>
      </p:pic>
      <p:pic>
        <p:nvPicPr>
          <p:cNvPr id="58379" name="Picture 11" descr="ファイル:GraphiteUSGOV.jpg">
            <a:hlinkClick r:id="rId5"/>
          </p:cNvPr>
          <p:cNvPicPr>
            <a:picLocks noChangeAspect="1" noChangeArrowheads="1"/>
          </p:cNvPicPr>
          <p:nvPr/>
        </p:nvPicPr>
        <p:blipFill>
          <a:blip r:embed="rId6" cstate="print"/>
          <a:srcRect/>
          <a:stretch>
            <a:fillRect/>
          </a:stretch>
        </p:blipFill>
        <p:spPr bwMode="auto">
          <a:xfrm>
            <a:off x="3351156" y="4509120"/>
            <a:ext cx="1944216" cy="1906412"/>
          </a:xfrm>
          <a:prstGeom prst="rect">
            <a:avLst/>
          </a:prstGeom>
          <a:noFill/>
        </p:spPr>
      </p:pic>
      <p:pic>
        <p:nvPicPr>
          <p:cNvPr id="58381" name="Picture 13" descr="ファイル:GoldNuggetUSGOV.jpg">
            <a:hlinkClick r:id="rId7"/>
          </p:cNvPr>
          <p:cNvPicPr>
            <a:picLocks noChangeAspect="1" noChangeArrowheads="1"/>
          </p:cNvPicPr>
          <p:nvPr/>
        </p:nvPicPr>
        <p:blipFill>
          <a:blip r:embed="rId8" cstate="print"/>
          <a:srcRect/>
          <a:stretch>
            <a:fillRect/>
          </a:stretch>
        </p:blipFill>
        <p:spPr bwMode="auto">
          <a:xfrm>
            <a:off x="3279148" y="2060848"/>
            <a:ext cx="2203168" cy="1487854"/>
          </a:xfrm>
          <a:prstGeom prst="rect">
            <a:avLst/>
          </a:prstGeom>
          <a:noFill/>
        </p:spPr>
      </p:pic>
      <p:sp>
        <p:nvSpPr>
          <p:cNvPr id="10" name="Rectangle 1"/>
          <p:cNvSpPr txBox="1">
            <a:spLocks noChangeArrowheads="1"/>
          </p:cNvSpPr>
          <p:nvPr/>
        </p:nvSpPr>
        <p:spPr>
          <a:xfrm>
            <a:off x="611560" y="53752"/>
            <a:ext cx="7772400" cy="1143000"/>
          </a:xfrm>
          <a:prstGeom prst="rect">
            <a:avLst/>
          </a:prstGeom>
          <a:ln/>
        </p:spPr>
        <p:txBody>
          <a:bodyPr rIns="13208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smtClean="0">
                <a:ln>
                  <a:noFill/>
                </a:ln>
                <a:solidFill>
                  <a:schemeClr val="tx2"/>
                </a:solidFill>
                <a:effectLst/>
                <a:uLnTx/>
                <a:uFillTx/>
                <a:latin typeface="Arial" pitchFamily="34" charset="0"/>
                <a:ea typeface="ＭＳ Ｐゴシック" pitchFamily="50" charset="-128"/>
                <a:cs typeface="Arial" pitchFamily="34" charset="0"/>
                <a:sym typeface="Helvetica" charset="0"/>
              </a:rPr>
              <a:t>STM Observations of Nanostructure</a:t>
            </a:r>
            <a:endParaRPr kumimoji="1" lang="en-US" altLang="ja-JP" sz="2800" b="1" i="0" u="none" strike="noStrike" kern="1200" cap="none" spc="0" normalizeH="0" baseline="0" noProof="0" dirty="0">
              <a:ln>
                <a:noFill/>
              </a:ln>
              <a:solidFill>
                <a:schemeClr val="tx2"/>
              </a:solidFill>
              <a:effectLst/>
              <a:uLnTx/>
              <a:uFillTx/>
              <a:latin typeface="Arial" pitchFamily="34" charset="0"/>
              <a:ea typeface="ＭＳ Ｐゴシック" pitchFamily="50" charset="-128"/>
              <a:cs typeface="Arial" pitchFamily="34" charset="0"/>
              <a:sym typeface="Helvetica" charset="0"/>
            </a:endParaRPr>
          </a:p>
        </p:txBody>
      </p:sp>
      <p:sp>
        <p:nvSpPr>
          <p:cNvPr id="11" name="正方形/長方形 10"/>
          <p:cNvSpPr/>
          <p:nvPr/>
        </p:nvSpPr>
        <p:spPr>
          <a:xfrm>
            <a:off x="6473237" y="3851756"/>
            <a:ext cx="1780872" cy="369332"/>
          </a:xfrm>
          <a:prstGeom prst="rect">
            <a:avLst/>
          </a:prstGeom>
        </p:spPr>
        <p:txBody>
          <a:bodyPr wrap="none">
            <a:spAutoFit/>
          </a:bodyPr>
          <a:lstStyle/>
          <a:p>
            <a:r>
              <a:rPr lang="en-US" altLang="ja-JP" b="1" dirty="0" smtClean="0">
                <a:solidFill>
                  <a:srgbClr val="FFC000"/>
                </a:solidFill>
                <a:ea typeface="ＭＳ Ｐゴシック" pitchFamily="50" charset="-128"/>
              </a:rPr>
              <a:t>Graphite Surface</a:t>
            </a:r>
            <a:endParaRPr lang="ja-JP" altLang="en-US" dirty="0">
              <a:solidFill>
                <a:srgbClr val="FFC000"/>
              </a:solidFill>
            </a:endParaRPr>
          </a:p>
        </p:txBody>
      </p:sp>
      <p:sp>
        <p:nvSpPr>
          <p:cNvPr id="12" name="正方形/長方形 11"/>
          <p:cNvSpPr/>
          <p:nvPr/>
        </p:nvSpPr>
        <p:spPr>
          <a:xfrm>
            <a:off x="6473236" y="548680"/>
            <a:ext cx="1705403" cy="369332"/>
          </a:xfrm>
          <a:prstGeom prst="rect">
            <a:avLst/>
          </a:prstGeom>
        </p:spPr>
        <p:txBody>
          <a:bodyPr wrap="none">
            <a:spAutoFit/>
          </a:bodyPr>
          <a:lstStyle/>
          <a:p>
            <a:r>
              <a:rPr lang="en-US" altLang="ja-JP" b="1" dirty="0" smtClean="0">
                <a:solidFill>
                  <a:srgbClr val="FFC000"/>
                </a:solidFill>
                <a:ea typeface="ＭＳ Ｐゴシック" pitchFamily="50" charset="-128"/>
              </a:rPr>
              <a:t>Au(111) Surface</a:t>
            </a:r>
            <a:endParaRPr lang="ja-JP" altLang="en-US" dirty="0">
              <a:solidFill>
                <a:srgbClr val="FFC000"/>
              </a:solidFill>
            </a:endParaRPr>
          </a:p>
        </p:txBody>
      </p:sp>
      <p:sp>
        <p:nvSpPr>
          <p:cNvPr id="21" name="四角形吹き出し 20"/>
          <p:cNvSpPr/>
          <p:nvPr/>
        </p:nvSpPr>
        <p:spPr>
          <a:xfrm>
            <a:off x="5969180" y="548680"/>
            <a:ext cx="2851292" cy="3168352"/>
          </a:xfrm>
          <a:prstGeom prst="wedgeRectCallout">
            <a:avLst>
              <a:gd name="adj1" fmla="val -113271"/>
              <a:gd name="adj2" fmla="val 235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吹き出し 21"/>
          <p:cNvSpPr/>
          <p:nvPr/>
        </p:nvSpPr>
        <p:spPr>
          <a:xfrm>
            <a:off x="5969180" y="3861048"/>
            <a:ext cx="2851292" cy="2880320"/>
          </a:xfrm>
          <a:prstGeom prst="wedgeRectCallout">
            <a:avLst>
              <a:gd name="adj1" fmla="val -110216"/>
              <a:gd name="adj2" fmla="val 125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rot="22260000" flipH="1">
            <a:off x="7196878" y="3390681"/>
            <a:ext cx="360040" cy="7200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7085304" y="3392996"/>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5400000">
            <a:off x="7445344" y="3392996"/>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121308" y="3429000"/>
            <a:ext cx="447558" cy="253916"/>
          </a:xfrm>
          <a:prstGeom prst="rect">
            <a:avLst/>
          </a:prstGeom>
          <a:noFill/>
        </p:spPr>
        <p:txBody>
          <a:bodyPr wrap="none" rtlCol="0">
            <a:spAutoFit/>
          </a:bodyPr>
          <a:lstStyle/>
          <a:p>
            <a:r>
              <a:rPr kumimoji="1" lang="en-US" altLang="ja-JP" sz="1050" dirty="0" smtClean="0">
                <a:latin typeface="Arial" pitchFamily="34" charset="0"/>
                <a:cs typeface="Arial" pitchFamily="34" charset="0"/>
              </a:rPr>
              <a:t>1nm</a:t>
            </a:r>
            <a:endParaRPr kumimoji="1" lang="ja-JP" altLang="en-US" sz="1050" dirty="0">
              <a:latin typeface="Arial" pitchFamily="34" charset="0"/>
              <a:cs typeface="Arial" pitchFamily="34" charset="0"/>
            </a:endParaRPr>
          </a:p>
        </p:txBody>
      </p:sp>
      <p:cxnSp>
        <p:nvCxnSpPr>
          <p:cNvPr id="25" name="直線コネクタ 24"/>
          <p:cNvCxnSpPr/>
          <p:nvPr/>
        </p:nvCxnSpPr>
        <p:spPr>
          <a:xfrm rot="5400000">
            <a:off x="7013296" y="6486165"/>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a:off x="7235670" y="6486165"/>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009042" y="6525344"/>
            <a:ext cx="447558" cy="253916"/>
          </a:xfrm>
          <a:prstGeom prst="rect">
            <a:avLst/>
          </a:prstGeom>
          <a:noFill/>
        </p:spPr>
        <p:txBody>
          <a:bodyPr wrap="none" rtlCol="0">
            <a:spAutoFit/>
          </a:bodyPr>
          <a:lstStyle/>
          <a:p>
            <a:r>
              <a:rPr kumimoji="1" lang="en-US" altLang="ja-JP" sz="1050" dirty="0" smtClean="0">
                <a:latin typeface="Arial" pitchFamily="34" charset="0"/>
                <a:cs typeface="Arial" pitchFamily="34" charset="0"/>
              </a:rPr>
              <a:t>1nm</a:t>
            </a:r>
            <a:endParaRPr kumimoji="1" lang="ja-JP" altLang="en-US" sz="1050" dirty="0">
              <a:latin typeface="Arial" pitchFamily="34" charset="0"/>
              <a:cs typeface="Arial" pitchFamily="34" charset="0"/>
            </a:endParaRPr>
          </a:p>
        </p:txBody>
      </p:sp>
      <p:cxnSp>
        <p:nvCxnSpPr>
          <p:cNvPr id="28" name="直線矢印コネクタ 27"/>
          <p:cNvCxnSpPr/>
          <p:nvPr/>
        </p:nvCxnSpPr>
        <p:spPr>
          <a:xfrm rot="10800000">
            <a:off x="7121308" y="6525344"/>
            <a:ext cx="216024" cy="132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78112" y="1628800"/>
            <a:ext cx="2618024" cy="369332"/>
          </a:xfrm>
          <a:prstGeom prst="rect">
            <a:avLst/>
          </a:prstGeom>
          <a:noFill/>
        </p:spPr>
        <p:txBody>
          <a:bodyPr wrap="none" rtlCol="0">
            <a:spAutoFit/>
          </a:bodyPr>
          <a:lstStyle/>
          <a:p>
            <a:r>
              <a:rPr kumimoji="1" lang="en-US" altLang="ja-JP" b="1" dirty="0" smtClean="0">
                <a:latin typeface="Arial" pitchFamily="34" charset="0"/>
                <a:cs typeface="Arial" pitchFamily="34" charset="0"/>
              </a:rPr>
              <a:t>Ore of Gold</a:t>
            </a:r>
            <a:r>
              <a:rPr kumimoji="1" lang="ja-JP" altLang="en-US" b="1" dirty="0" smtClean="0">
                <a:latin typeface="Arial" pitchFamily="34" charset="0"/>
                <a:cs typeface="Arial" pitchFamily="34" charset="0"/>
              </a:rPr>
              <a:t>（金の原石）</a:t>
            </a:r>
            <a:endParaRPr kumimoji="1" lang="ja-JP" altLang="en-US" b="1" dirty="0">
              <a:latin typeface="Arial" pitchFamily="34" charset="0"/>
              <a:cs typeface="Arial" pitchFamily="34" charset="0"/>
            </a:endParaRPr>
          </a:p>
        </p:txBody>
      </p:sp>
      <p:sp>
        <p:nvSpPr>
          <p:cNvPr id="32" name="テキスト ボックス 31"/>
          <p:cNvSpPr txBox="1"/>
          <p:nvPr/>
        </p:nvSpPr>
        <p:spPr>
          <a:xfrm>
            <a:off x="3682168" y="4139788"/>
            <a:ext cx="1133644" cy="369332"/>
          </a:xfrm>
          <a:prstGeom prst="rect">
            <a:avLst/>
          </a:prstGeom>
          <a:noFill/>
        </p:spPr>
        <p:txBody>
          <a:bodyPr wrap="none" rtlCol="0">
            <a:spAutoFit/>
          </a:bodyPr>
          <a:lstStyle/>
          <a:p>
            <a:r>
              <a:rPr lang="en-US" altLang="ja-JP" b="1" dirty="0" smtClean="0">
                <a:latin typeface="Arial" pitchFamily="34" charset="0"/>
                <a:cs typeface="Arial" pitchFamily="34" charset="0"/>
              </a:rPr>
              <a:t>Graphite</a:t>
            </a:r>
            <a:endParaRPr kumimoji="1" lang="ja-JP" altLang="en-US" b="1" dirty="0">
              <a:latin typeface="Arial" pitchFamily="34" charset="0"/>
              <a:cs typeface="Arial" pitchFamily="34" charset="0"/>
            </a:endParaRPr>
          </a:p>
        </p:txBody>
      </p:sp>
      <p:sp>
        <p:nvSpPr>
          <p:cNvPr id="33" name="テキスト ボックス 32"/>
          <p:cNvSpPr txBox="1"/>
          <p:nvPr/>
        </p:nvSpPr>
        <p:spPr>
          <a:xfrm>
            <a:off x="1163717" y="3068960"/>
            <a:ext cx="671979" cy="369332"/>
          </a:xfrm>
          <a:prstGeom prst="rect">
            <a:avLst/>
          </a:prstGeom>
          <a:noFill/>
        </p:spPr>
        <p:txBody>
          <a:bodyPr wrap="none" rtlCol="0">
            <a:spAutoFit/>
          </a:bodyPr>
          <a:lstStyle/>
          <a:p>
            <a:r>
              <a:rPr kumimoji="1" lang="en-US" altLang="ja-JP" b="1" dirty="0" smtClean="0">
                <a:latin typeface="Arial" pitchFamily="34" charset="0"/>
                <a:cs typeface="Arial" pitchFamily="34" charset="0"/>
              </a:rPr>
              <a:t>STM</a:t>
            </a:r>
            <a:endParaRPr kumimoji="1" lang="ja-JP" altLang="en-US" b="1" dirty="0">
              <a:latin typeface="Arial" pitchFamily="34" charset="0"/>
              <a:cs typeface="Arial" pitchFamily="34" charset="0"/>
            </a:endParaRPr>
          </a:p>
        </p:txBody>
      </p:sp>
      <p:pic>
        <p:nvPicPr>
          <p:cNvPr id="30" name="Picture 5"/>
          <p:cNvPicPr>
            <a:picLocks noChangeArrowheads="1"/>
          </p:cNvPicPr>
          <p:nvPr/>
        </p:nvPicPr>
        <p:blipFill>
          <a:blip r:embed="rId9" cstate="print"/>
          <a:srcRect l="5356" t="4761" r="5356" b="11905"/>
          <a:stretch>
            <a:fillRect/>
          </a:stretch>
        </p:blipFill>
        <p:spPr bwMode="auto">
          <a:xfrm>
            <a:off x="72008" y="764704"/>
            <a:ext cx="2972144" cy="2253832"/>
          </a:xfrm>
          <a:prstGeom prst="rect">
            <a:avLst/>
          </a:prstGeom>
          <a:noFill/>
          <a:ln w="12700" cap="rnd">
            <a:noFill/>
            <a:round/>
            <a:headEnd/>
            <a:tailEnd/>
          </a:ln>
        </p:spPr>
      </p:pic>
      <p:sp>
        <p:nvSpPr>
          <p:cNvPr id="34" name="Rectangle 6"/>
          <p:cNvSpPr>
            <a:spLocks/>
          </p:cNvSpPr>
          <p:nvPr/>
        </p:nvSpPr>
        <p:spPr bwMode="auto">
          <a:xfrm>
            <a:off x="1907704" y="908720"/>
            <a:ext cx="1101675" cy="197013"/>
          </a:xfrm>
          <a:prstGeom prst="rect">
            <a:avLst/>
          </a:prstGeom>
          <a:noFill/>
          <a:ln w="12700" cap="rnd">
            <a:noFill/>
            <a:round/>
            <a:headEnd type="none" w="med" len="med"/>
            <a:tailEnd type="none" w="med" len="med"/>
          </a:ln>
        </p:spPr>
        <p:txBody>
          <a:bodyPr lIns="0" tIns="0" rIns="0" bIns="0"/>
          <a:lstStyle/>
          <a:p>
            <a:r>
              <a:rPr lang="en-US" altLang="ja-JP" sz="1400" b="1" dirty="0" err="1">
                <a:solidFill>
                  <a:schemeClr val="tx1"/>
                </a:solidFill>
                <a:latin typeface="Arial" pitchFamily="34" charset="0"/>
                <a:ea typeface="ＭＳ Ｐゴシック" charset="-128"/>
                <a:cs typeface="Arial" pitchFamily="34" charset="0"/>
                <a:sym typeface="Helvetica" charset="0"/>
              </a:rPr>
              <a:t>PicoSTM</a:t>
            </a:r>
            <a:r>
              <a:rPr lang="en-US" altLang="ja-JP" sz="1400" b="1" dirty="0">
                <a:solidFill>
                  <a:schemeClr val="tx1"/>
                </a:solidFill>
                <a:latin typeface="Arial" pitchFamily="34" charset="0"/>
                <a:ea typeface="ＭＳ Ｐゴシック" charset="-128"/>
                <a:cs typeface="Arial" pitchFamily="34" charset="0"/>
                <a:sym typeface="Helvetica" charset="0"/>
              </a:rPr>
              <a:t> (Agilent)</a:t>
            </a:r>
          </a:p>
        </p:txBody>
      </p:sp>
      <p:sp>
        <p:nvSpPr>
          <p:cNvPr id="35" name="Rectangle 7"/>
          <p:cNvSpPr>
            <a:spLocks/>
          </p:cNvSpPr>
          <p:nvPr/>
        </p:nvSpPr>
        <p:spPr bwMode="auto">
          <a:xfrm>
            <a:off x="174750" y="836712"/>
            <a:ext cx="1444922" cy="346743"/>
          </a:xfrm>
          <a:prstGeom prst="rect">
            <a:avLst/>
          </a:prstGeom>
          <a:noFill/>
          <a:ln w="12700" cap="rnd">
            <a:noFill/>
            <a:round/>
            <a:headEnd type="none" w="med" len="med"/>
            <a:tailEnd type="none" w="med" len="med"/>
          </a:ln>
        </p:spPr>
        <p:txBody>
          <a:bodyPr lIns="0" tIns="0" rIns="0" bIns="0"/>
          <a:lstStyle/>
          <a:p>
            <a:r>
              <a:rPr lang="en-US" altLang="ja-JP" sz="1400" b="1" dirty="0" err="1">
                <a:solidFill>
                  <a:schemeClr val="tx1"/>
                </a:solidFill>
                <a:latin typeface="Arial" pitchFamily="34" charset="0"/>
                <a:ea typeface="ＭＳ Ｐゴシック" charset="-128"/>
                <a:cs typeface="Arial" pitchFamily="34" charset="0"/>
                <a:sym typeface="Helvetica" charset="0"/>
              </a:rPr>
              <a:t>Nanoscope</a:t>
            </a:r>
            <a:r>
              <a:rPr lang="en-US" altLang="ja-JP" sz="1400" b="1" dirty="0">
                <a:solidFill>
                  <a:schemeClr val="tx1"/>
                </a:solidFill>
                <a:latin typeface="Arial" pitchFamily="34" charset="0"/>
                <a:ea typeface="ＭＳ Ｐゴシック" charset="-128"/>
                <a:cs typeface="Arial" pitchFamily="34" charset="0"/>
                <a:sym typeface="Helvetica" charset="0"/>
              </a:rPr>
              <a:t> </a:t>
            </a:r>
            <a:r>
              <a:rPr lang="en-US" altLang="ja-JP" sz="1400" b="1" dirty="0" err="1">
                <a:solidFill>
                  <a:schemeClr val="tx1"/>
                </a:solidFill>
                <a:latin typeface="Arial" pitchFamily="34" charset="0"/>
                <a:ea typeface="ＭＳ Ｐゴシック" charset="-128"/>
                <a:cs typeface="Arial" pitchFamily="34" charset="0"/>
                <a:sym typeface="Helvetica" charset="0"/>
              </a:rPr>
              <a:t>IIIa</a:t>
            </a:r>
            <a:r>
              <a:rPr lang="en-US" altLang="ja-JP" sz="1400" b="1" dirty="0">
                <a:solidFill>
                  <a:schemeClr val="tx1"/>
                </a:solidFill>
                <a:latin typeface="Arial" pitchFamily="34" charset="0"/>
                <a:ea typeface="ＭＳ Ｐゴシック" charset="-128"/>
                <a:cs typeface="Arial" pitchFamily="34" charset="0"/>
                <a:sym typeface="Helvetica" charset="0"/>
              </a:rPr>
              <a:t> </a:t>
            </a:r>
          </a:p>
          <a:p>
            <a:r>
              <a:rPr lang="en-US" altLang="ja-JP" sz="1400" b="1" dirty="0">
                <a:solidFill>
                  <a:schemeClr val="tx1"/>
                </a:solidFill>
                <a:latin typeface="Arial" pitchFamily="34" charset="0"/>
                <a:ea typeface="ＭＳ Ｐゴシック" charset="-128"/>
                <a:cs typeface="Arial" pitchFamily="34" charset="0"/>
                <a:sym typeface="Helvetica" charset="0"/>
              </a:rPr>
              <a:t>(Digital Instruments)</a:t>
            </a:r>
          </a:p>
        </p:txBody>
      </p:sp>
      <p:sp>
        <p:nvSpPr>
          <p:cNvPr id="36" name="Line 8"/>
          <p:cNvSpPr>
            <a:spLocks noChangeShapeType="1"/>
          </p:cNvSpPr>
          <p:nvPr/>
        </p:nvSpPr>
        <p:spPr bwMode="auto">
          <a:xfrm>
            <a:off x="1115616" y="1484784"/>
            <a:ext cx="445822" cy="398952"/>
          </a:xfrm>
          <a:prstGeom prst="line">
            <a:avLst/>
          </a:prstGeom>
          <a:noFill/>
          <a:ln w="38100" cap="flat">
            <a:solidFill>
              <a:srgbClr val="4A7DBB"/>
            </a:solidFill>
            <a:prstDash val="solid"/>
            <a:round/>
            <a:headEnd type="none" w="med" len="med"/>
            <a:tailEnd type="arrow" w="sm" len="sm"/>
          </a:ln>
        </p:spPr>
        <p:txBody>
          <a:bodyPr lIns="0" tIns="0" rIns="0" bIns="0"/>
          <a:lstStyle/>
          <a:p>
            <a:endParaRPr lang="ja-JP" altLang="en-US"/>
          </a:p>
        </p:txBody>
      </p:sp>
      <p:sp>
        <p:nvSpPr>
          <p:cNvPr id="37" name="Rectangle 9"/>
          <p:cNvSpPr>
            <a:spLocks/>
          </p:cNvSpPr>
          <p:nvPr/>
        </p:nvSpPr>
        <p:spPr bwMode="auto">
          <a:xfrm>
            <a:off x="1979712" y="2780928"/>
            <a:ext cx="1080120" cy="215444"/>
          </a:xfrm>
          <a:prstGeom prst="rect">
            <a:avLst/>
          </a:prstGeom>
          <a:noFill/>
          <a:ln w="12700" cap="flat">
            <a:noFill/>
            <a:miter lim="800000"/>
            <a:headEnd type="none" w="med" len="med"/>
            <a:tailEnd type="none" w="med" len="med"/>
          </a:ln>
        </p:spPr>
        <p:txBody>
          <a:bodyPr wrap="square" lIns="0" tIns="0" rIns="0" bIns="0">
            <a:spAutoFit/>
          </a:bodyPr>
          <a:lstStyle/>
          <a:p>
            <a:r>
              <a:rPr lang="en-US" altLang="ja-JP" sz="1400" b="1" dirty="0">
                <a:solidFill>
                  <a:srgbClr val="FFFF00"/>
                </a:solidFill>
                <a:latin typeface="Arial" pitchFamily="34" charset="0"/>
                <a:ea typeface="ＭＳ Ｐゴシック" charset="-128"/>
                <a:cs typeface="Arial" pitchFamily="34" charset="0"/>
                <a:sym typeface="Helvetica" charset="0"/>
              </a:rPr>
              <a:t>@</a:t>
            </a:r>
            <a:r>
              <a:rPr lang="en-US" altLang="ja-JP" sz="1400" b="1" dirty="0" err="1">
                <a:solidFill>
                  <a:srgbClr val="FFFF00"/>
                </a:solidFill>
                <a:latin typeface="Arial" pitchFamily="34" charset="0"/>
                <a:ea typeface="ＭＳ Ｐゴシック" charset="-128"/>
                <a:cs typeface="Arial" pitchFamily="34" charset="0"/>
                <a:sym typeface="Helvetica" charset="0"/>
              </a:rPr>
              <a:t>Tobe</a:t>
            </a:r>
            <a:r>
              <a:rPr lang="en-US" altLang="ja-JP" sz="1400" b="1" dirty="0">
                <a:solidFill>
                  <a:srgbClr val="FFFF00"/>
                </a:solidFill>
                <a:latin typeface="Arial" pitchFamily="34" charset="0"/>
                <a:ea typeface="ＭＳ Ｐゴシック" charset="-128"/>
                <a:cs typeface="Arial" pitchFamily="34" charset="0"/>
                <a:sym typeface="Helvetica" charset="0"/>
              </a:rPr>
              <a:t> lab.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スライド番号プレースホルダ 4"/>
          <p:cNvSpPr>
            <a:spLocks noGrp="1"/>
          </p:cNvSpPr>
          <p:nvPr>
            <p:ph type="sldNum" sz="quarter" idx="12"/>
          </p:nvPr>
        </p:nvSpPr>
        <p:spPr>
          <a:noFill/>
        </p:spPr>
        <p:txBody>
          <a:bodyPr/>
          <a:lstStyle/>
          <a:p>
            <a:fld id="{7BEEFBE2-C754-4076-964F-59C937540B85}" type="slidenum">
              <a:rPr lang="en-US" altLang="ja-JP"/>
              <a:pPr/>
              <a:t>5</a:t>
            </a:fld>
            <a:endParaRPr lang="en-US" altLang="ja-JP"/>
          </a:p>
        </p:txBody>
      </p:sp>
      <p:sp>
        <p:nvSpPr>
          <p:cNvPr id="26630" name="Rectangle 4"/>
          <p:cNvSpPr>
            <a:spLocks noGrp="1" noChangeArrowheads="1"/>
          </p:cNvSpPr>
          <p:nvPr>
            <p:ph type="title"/>
          </p:nvPr>
        </p:nvSpPr>
        <p:spPr>
          <a:xfrm>
            <a:off x="0" y="280988"/>
            <a:ext cx="9144000" cy="633412"/>
          </a:xfrm>
        </p:spPr>
        <p:txBody>
          <a:bodyPr/>
          <a:lstStyle/>
          <a:p>
            <a:r>
              <a:rPr lang="en-US" altLang="ja-JP" sz="2800" b="1" dirty="0" smtClean="0">
                <a:solidFill>
                  <a:schemeClr val="tx2"/>
                </a:solidFill>
                <a:latin typeface="Arial" pitchFamily="34" charset="0"/>
                <a:cs typeface="Arial" pitchFamily="34" charset="0"/>
              </a:rPr>
              <a:t>Scanning Tunneling Microscopy (STM)</a:t>
            </a:r>
          </a:p>
        </p:txBody>
      </p:sp>
      <p:grpSp>
        <p:nvGrpSpPr>
          <p:cNvPr id="2" name="Group 5"/>
          <p:cNvGrpSpPr>
            <a:grpSpLocks/>
          </p:cNvGrpSpPr>
          <p:nvPr/>
        </p:nvGrpSpPr>
        <p:grpSpPr bwMode="auto">
          <a:xfrm>
            <a:off x="71438" y="2063750"/>
            <a:ext cx="5076825" cy="3821113"/>
            <a:chOff x="99" y="1728"/>
            <a:chExt cx="3104" cy="2336"/>
          </a:xfrm>
        </p:grpSpPr>
        <p:sp>
          <p:nvSpPr>
            <p:cNvPr id="26642" name="Text Box 6"/>
            <p:cNvSpPr txBox="1">
              <a:spLocks noChangeArrowheads="1"/>
            </p:cNvSpPr>
            <p:nvPr/>
          </p:nvSpPr>
          <p:spPr bwMode="auto">
            <a:xfrm>
              <a:off x="1869" y="2811"/>
              <a:ext cx="400" cy="243"/>
            </a:xfrm>
            <a:prstGeom prst="rect">
              <a:avLst/>
            </a:prstGeom>
            <a:noFill/>
            <a:ln w="9525">
              <a:noFill/>
              <a:miter lim="800000"/>
              <a:headEnd/>
              <a:tailEnd/>
            </a:ln>
          </p:spPr>
          <p:txBody>
            <a:bodyPr>
              <a:spAutoFit/>
            </a:bodyPr>
            <a:lstStyle/>
            <a:p>
              <a:r>
                <a:rPr kumimoji="0" lang="en-US" altLang="ja-JP" sz="2000" b="1" i="1">
                  <a:latin typeface="Times New Roman" pitchFamily="18" charset="0"/>
                </a:rPr>
                <a:t>e </a:t>
              </a:r>
              <a:r>
                <a:rPr kumimoji="0" lang="en-US" altLang="ja-JP" sz="2000" b="1" i="1" baseline="30000">
                  <a:latin typeface="Times New Roman" pitchFamily="18" charset="0"/>
                </a:rPr>
                <a:t>-</a:t>
              </a:r>
            </a:p>
          </p:txBody>
        </p:sp>
        <p:grpSp>
          <p:nvGrpSpPr>
            <p:cNvPr id="3" name="Group 7"/>
            <p:cNvGrpSpPr>
              <a:grpSpLocks/>
            </p:cNvGrpSpPr>
            <p:nvPr/>
          </p:nvGrpSpPr>
          <p:grpSpPr bwMode="auto">
            <a:xfrm>
              <a:off x="99" y="1728"/>
              <a:ext cx="3104" cy="2336"/>
              <a:chOff x="27" y="1701"/>
              <a:chExt cx="3104" cy="2336"/>
            </a:xfrm>
          </p:grpSpPr>
          <p:graphicFrame>
            <p:nvGraphicFramePr>
              <p:cNvPr id="26627" name="Object 3"/>
              <p:cNvGraphicFramePr>
                <a:graphicFrameLocks noChangeAspect="1"/>
              </p:cNvGraphicFramePr>
              <p:nvPr/>
            </p:nvGraphicFramePr>
            <p:xfrm>
              <a:off x="407" y="3164"/>
              <a:ext cx="2724" cy="873"/>
            </p:xfrm>
            <a:graphic>
              <a:graphicData uri="http://schemas.openxmlformats.org/presentationml/2006/ole">
                <p:oleObj spid="_x0000_s56323" name="ACD/3D" r:id="rId4" imgW="7354327" imgH="2514286" progId="">
                  <p:embed/>
                </p:oleObj>
              </a:graphicData>
            </a:graphic>
          </p:graphicFrame>
          <p:graphicFrame>
            <p:nvGraphicFramePr>
              <p:cNvPr id="26628" name="Object 4"/>
              <p:cNvGraphicFramePr>
                <a:graphicFrameLocks noChangeAspect="1"/>
              </p:cNvGraphicFramePr>
              <p:nvPr/>
            </p:nvGraphicFramePr>
            <p:xfrm>
              <a:off x="977" y="3231"/>
              <a:ext cx="1595" cy="401"/>
            </p:xfrm>
            <a:graphic>
              <a:graphicData uri="http://schemas.openxmlformats.org/presentationml/2006/ole">
                <p:oleObj spid="_x0000_s56324" name="ACD/3D" r:id="rId5" imgW="7009524" imgH="1876190" progId="">
                  <p:embed/>
                </p:oleObj>
              </a:graphicData>
            </a:graphic>
          </p:graphicFrame>
          <p:sp>
            <p:nvSpPr>
              <p:cNvPr id="26644" name="AutoShape 10"/>
              <p:cNvSpPr>
                <a:spLocks noChangeArrowheads="1"/>
              </p:cNvSpPr>
              <p:nvPr/>
            </p:nvSpPr>
            <p:spPr bwMode="auto">
              <a:xfrm rot="10800000">
                <a:off x="1689" y="2601"/>
                <a:ext cx="178" cy="746"/>
              </a:xfrm>
              <a:prstGeom prst="upDownArrow">
                <a:avLst>
                  <a:gd name="adj1" fmla="val 34639"/>
                  <a:gd name="adj2" fmla="val 128059"/>
                </a:avLst>
              </a:prstGeom>
              <a:gradFill rotWithShape="1">
                <a:gsLst>
                  <a:gs pos="0">
                    <a:srgbClr val="C0C0C0">
                      <a:alpha val="39998"/>
                    </a:srgbClr>
                  </a:gs>
                  <a:gs pos="100000">
                    <a:srgbClr val="595959">
                      <a:alpha val="20000"/>
                    </a:srgbClr>
                  </a:gs>
                </a:gsLst>
                <a:lin ang="5400000" scaled="1"/>
              </a:gradFill>
              <a:ln w="9525">
                <a:solidFill>
                  <a:schemeClr val="bg2"/>
                </a:solidFill>
                <a:miter lim="800000"/>
                <a:headEnd/>
                <a:tailEnd/>
              </a:ln>
            </p:spPr>
            <p:txBody>
              <a:bodyPr wrap="none" anchor="ctr"/>
              <a:lstStyle/>
              <a:p>
                <a:endParaRPr lang="ja-JP" altLang="en-US"/>
              </a:p>
            </p:txBody>
          </p:sp>
          <p:grpSp>
            <p:nvGrpSpPr>
              <p:cNvPr id="4" name="Group 11"/>
              <p:cNvGrpSpPr>
                <a:grpSpLocks/>
              </p:cNvGrpSpPr>
              <p:nvPr/>
            </p:nvGrpSpPr>
            <p:grpSpPr bwMode="auto">
              <a:xfrm>
                <a:off x="27" y="1965"/>
                <a:ext cx="1752" cy="1555"/>
                <a:chOff x="2530" y="406"/>
                <a:chExt cx="1496" cy="1213"/>
              </a:xfrm>
            </p:grpSpPr>
            <p:sp>
              <p:nvSpPr>
                <p:cNvPr id="26664" name="Line 12"/>
                <p:cNvSpPr>
                  <a:spLocks noChangeShapeType="1"/>
                </p:cNvSpPr>
                <p:nvPr/>
              </p:nvSpPr>
              <p:spPr bwMode="auto">
                <a:xfrm>
                  <a:off x="4026" y="406"/>
                  <a:ext cx="0" cy="125"/>
                </a:xfrm>
                <a:prstGeom prst="line">
                  <a:avLst/>
                </a:prstGeom>
                <a:noFill/>
                <a:ln w="19050">
                  <a:solidFill>
                    <a:schemeClr val="tx1"/>
                  </a:solidFill>
                  <a:round/>
                  <a:headEnd/>
                  <a:tailEnd/>
                </a:ln>
              </p:spPr>
              <p:txBody>
                <a:bodyPr/>
                <a:lstStyle/>
                <a:p>
                  <a:endParaRPr lang="ja-JP" altLang="en-US"/>
                </a:p>
              </p:txBody>
            </p:sp>
            <p:sp>
              <p:nvSpPr>
                <p:cNvPr id="26665" name="Line 13"/>
                <p:cNvSpPr>
                  <a:spLocks noChangeShapeType="1"/>
                </p:cNvSpPr>
                <p:nvPr/>
              </p:nvSpPr>
              <p:spPr bwMode="auto">
                <a:xfrm flipH="1">
                  <a:off x="2615" y="412"/>
                  <a:ext cx="1411" cy="0"/>
                </a:xfrm>
                <a:prstGeom prst="line">
                  <a:avLst/>
                </a:prstGeom>
                <a:noFill/>
                <a:ln w="19050">
                  <a:solidFill>
                    <a:schemeClr val="tx1"/>
                  </a:solidFill>
                  <a:round/>
                  <a:headEnd/>
                  <a:tailEnd/>
                </a:ln>
              </p:spPr>
              <p:txBody>
                <a:bodyPr/>
                <a:lstStyle/>
                <a:p>
                  <a:endParaRPr lang="ja-JP" altLang="en-US"/>
                </a:p>
              </p:txBody>
            </p:sp>
            <p:grpSp>
              <p:nvGrpSpPr>
                <p:cNvPr id="5" name="Group 14"/>
                <p:cNvGrpSpPr>
                  <a:grpSpLocks/>
                </p:cNvGrpSpPr>
                <p:nvPr/>
              </p:nvGrpSpPr>
              <p:grpSpPr bwMode="auto">
                <a:xfrm>
                  <a:off x="2613" y="1014"/>
                  <a:ext cx="327" cy="605"/>
                  <a:chOff x="1573" y="1348"/>
                  <a:chExt cx="327" cy="659"/>
                </a:xfrm>
              </p:grpSpPr>
              <p:sp>
                <p:nvSpPr>
                  <p:cNvPr id="26671" name="Line 15"/>
                  <p:cNvSpPr>
                    <a:spLocks noChangeShapeType="1"/>
                  </p:cNvSpPr>
                  <p:nvPr/>
                </p:nvSpPr>
                <p:spPr bwMode="auto">
                  <a:xfrm flipH="1">
                    <a:off x="1573" y="2001"/>
                    <a:ext cx="327" cy="0"/>
                  </a:xfrm>
                  <a:prstGeom prst="line">
                    <a:avLst/>
                  </a:prstGeom>
                  <a:noFill/>
                  <a:ln w="19050">
                    <a:solidFill>
                      <a:schemeClr val="tx1"/>
                    </a:solidFill>
                    <a:round/>
                    <a:headEnd/>
                    <a:tailEnd/>
                  </a:ln>
                </p:spPr>
                <p:txBody>
                  <a:bodyPr/>
                  <a:lstStyle/>
                  <a:p>
                    <a:endParaRPr lang="ja-JP" altLang="en-US"/>
                  </a:p>
                </p:txBody>
              </p:sp>
              <p:sp>
                <p:nvSpPr>
                  <p:cNvPr id="26672" name="Line 16"/>
                  <p:cNvSpPr>
                    <a:spLocks noChangeShapeType="1"/>
                  </p:cNvSpPr>
                  <p:nvPr/>
                </p:nvSpPr>
                <p:spPr bwMode="auto">
                  <a:xfrm>
                    <a:off x="1578" y="1348"/>
                    <a:ext cx="0" cy="659"/>
                  </a:xfrm>
                  <a:prstGeom prst="line">
                    <a:avLst/>
                  </a:prstGeom>
                  <a:noFill/>
                  <a:ln w="19050">
                    <a:solidFill>
                      <a:schemeClr val="tx1"/>
                    </a:solidFill>
                    <a:round/>
                    <a:headEnd/>
                    <a:tailEnd/>
                  </a:ln>
                </p:spPr>
                <p:txBody>
                  <a:bodyPr/>
                  <a:lstStyle/>
                  <a:p>
                    <a:endParaRPr lang="ja-JP" altLang="en-US"/>
                  </a:p>
                </p:txBody>
              </p:sp>
            </p:grpSp>
            <p:sp>
              <p:nvSpPr>
                <p:cNvPr id="26667" name="Line 17"/>
                <p:cNvSpPr>
                  <a:spLocks noChangeShapeType="1"/>
                </p:cNvSpPr>
                <p:nvPr/>
              </p:nvSpPr>
              <p:spPr bwMode="auto">
                <a:xfrm>
                  <a:off x="2530" y="953"/>
                  <a:ext cx="173" cy="0"/>
                </a:xfrm>
                <a:prstGeom prst="line">
                  <a:avLst/>
                </a:prstGeom>
                <a:noFill/>
                <a:ln w="19050">
                  <a:solidFill>
                    <a:schemeClr val="tx1"/>
                  </a:solidFill>
                  <a:round/>
                  <a:headEnd/>
                  <a:tailEnd/>
                </a:ln>
              </p:spPr>
              <p:txBody>
                <a:bodyPr/>
                <a:lstStyle/>
                <a:p>
                  <a:endParaRPr lang="ja-JP" altLang="en-US"/>
                </a:p>
              </p:txBody>
            </p:sp>
            <p:sp>
              <p:nvSpPr>
                <p:cNvPr id="26668" name="Line 18"/>
                <p:cNvSpPr>
                  <a:spLocks noChangeShapeType="1"/>
                </p:cNvSpPr>
                <p:nvPr/>
              </p:nvSpPr>
              <p:spPr bwMode="auto">
                <a:xfrm>
                  <a:off x="2554" y="998"/>
                  <a:ext cx="121" cy="0"/>
                </a:xfrm>
                <a:prstGeom prst="line">
                  <a:avLst/>
                </a:prstGeom>
                <a:noFill/>
                <a:ln w="28575">
                  <a:solidFill>
                    <a:schemeClr val="tx1"/>
                  </a:solidFill>
                  <a:round/>
                  <a:headEnd/>
                  <a:tailEnd/>
                </a:ln>
              </p:spPr>
              <p:txBody>
                <a:bodyPr/>
                <a:lstStyle/>
                <a:p>
                  <a:endParaRPr lang="ja-JP" altLang="en-US"/>
                </a:p>
              </p:txBody>
            </p:sp>
            <p:sp>
              <p:nvSpPr>
                <p:cNvPr id="26669" name="Line 19"/>
                <p:cNvSpPr>
                  <a:spLocks noChangeShapeType="1"/>
                </p:cNvSpPr>
                <p:nvPr/>
              </p:nvSpPr>
              <p:spPr bwMode="auto">
                <a:xfrm>
                  <a:off x="2619" y="412"/>
                  <a:ext cx="0" cy="541"/>
                </a:xfrm>
                <a:prstGeom prst="line">
                  <a:avLst/>
                </a:prstGeom>
                <a:noFill/>
                <a:ln w="19050">
                  <a:solidFill>
                    <a:schemeClr val="tx1"/>
                  </a:solidFill>
                  <a:round/>
                  <a:headEnd/>
                  <a:tailEnd/>
                </a:ln>
              </p:spPr>
              <p:txBody>
                <a:bodyPr/>
                <a:lstStyle/>
                <a:p>
                  <a:endParaRPr lang="ja-JP" altLang="en-US"/>
                </a:p>
              </p:txBody>
            </p:sp>
            <p:sp>
              <p:nvSpPr>
                <p:cNvPr id="26670" name="Text Box 20"/>
                <p:cNvSpPr txBox="1">
                  <a:spLocks noChangeArrowheads="1"/>
                </p:cNvSpPr>
                <p:nvPr/>
              </p:nvSpPr>
              <p:spPr bwMode="auto">
                <a:xfrm>
                  <a:off x="2695" y="854"/>
                  <a:ext cx="530" cy="190"/>
                </a:xfrm>
                <a:prstGeom prst="rect">
                  <a:avLst/>
                </a:prstGeom>
                <a:noFill/>
                <a:ln w="9525">
                  <a:noFill/>
                  <a:miter lim="800000"/>
                  <a:headEnd/>
                  <a:tailEnd/>
                </a:ln>
              </p:spPr>
              <p:txBody>
                <a:bodyPr>
                  <a:spAutoFit/>
                </a:bodyPr>
                <a:lstStyle/>
                <a:p>
                  <a:r>
                    <a:rPr kumimoji="0" lang="en-US" altLang="ja-JP" sz="2000" i="1">
                      <a:latin typeface="Times New Roman" pitchFamily="18" charset="0"/>
                    </a:rPr>
                    <a:t>V</a:t>
                  </a:r>
                  <a:endParaRPr kumimoji="0" lang="en-US" altLang="ja-JP" sz="2000" i="1" baseline="30000">
                    <a:latin typeface="Times New Roman" pitchFamily="18" charset="0"/>
                  </a:endParaRPr>
                </a:p>
              </p:txBody>
            </p:sp>
          </p:grpSp>
          <p:sp>
            <p:nvSpPr>
              <p:cNvPr id="26646" name="Line 21"/>
              <p:cNvSpPr>
                <a:spLocks noChangeShapeType="1"/>
              </p:cNvSpPr>
              <p:nvPr/>
            </p:nvSpPr>
            <p:spPr bwMode="auto">
              <a:xfrm flipV="1">
                <a:off x="1597" y="1803"/>
                <a:ext cx="355" cy="0"/>
              </a:xfrm>
              <a:prstGeom prst="line">
                <a:avLst/>
              </a:prstGeom>
              <a:noFill/>
              <a:ln w="28575">
                <a:solidFill>
                  <a:schemeClr val="tx1"/>
                </a:solidFill>
                <a:round/>
                <a:headEnd type="triangle" w="med" len="med"/>
                <a:tailEnd type="triangle" w="med" len="med"/>
              </a:ln>
            </p:spPr>
            <p:txBody>
              <a:bodyPr/>
              <a:lstStyle/>
              <a:p>
                <a:endParaRPr lang="ja-JP" altLang="en-US"/>
              </a:p>
            </p:txBody>
          </p:sp>
          <p:grpSp>
            <p:nvGrpSpPr>
              <p:cNvPr id="6" name="Group 22"/>
              <p:cNvGrpSpPr>
                <a:grpSpLocks/>
              </p:cNvGrpSpPr>
              <p:nvPr/>
            </p:nvGrpSpPr>
            <p:grpSpPr bwMode="auto">
              <a:xfrm>
                <a:off x="1445" y="2068"/>
                <a:ext cx="655" cy="529"/>
                <a:chOff x="2959" y="1885"/>
                <a:chExt cx="354" cy="306"/>
              </a:xfrm>
            </p:grpSpPr>
            <p:sp>
              <p:nvSpPr>
                <p:cNvPr id="7191" name="Oval 23"/>
                <p:cNvSpPr>
                  <a:spLocks noChangeArrowheads="1"/>
                </p:cNvSpPr>
                <p:nvPr/>
              </p:nvSpPr>
              <p:spPr bwMode="auto">
                <a:xfrm>
                  <a:off x="3081" y="1885"/>
                  <a:ext cx="120" cy="118"/>
                </a:xfrm>
                <a:prstGeom prst="ellipse">
                  <a:avLst/>
                </a:prstGeom>
                <a:gradFill rotWithShape="1">
                  <a:gsLst>
                    <a:gs pos="0">
                      <a:schemeClr val="accent1"/>
                    </a:gs>
                    <a:gs pos="100000">
                      <a:schemeClr val="accent1">
                        <a:gamma/>
                        <a:shade val="56471"/>
                        <a:invGamma/>
                      </a:schemeClr>
                    </a:gs>
                  </a:gsLst>
                  <a:path path="shape">
                    <a:fillToRect l="50000" t="50000" r="50000" b="50000"/>
                  </a:path>
                </a:gradFill>
                <a:ln w="9525">
                  <a:solidFill>
                    <a:schemeClr val="bg2"/>
                  </a:solidFill>
                  <a:round/>
                  <a:headEnd/>
                  <a:tailEnd/>
                </a:ln>
                <a:effectLst/>
              </p:spPr>
              <p:txBody>
                <a:bodyPr wrap="none" anchor="ctr"/>
                <a:lstStyle/>
                <a:p>
                  <a:endParaRPr lang="ja-JP" altLang="en-US"/>
                </a:p>
              </p:txBody>
            </p:sp>
            <p:sp>
              <p:nvSpPr>
                <p:cNvPr id="7192" name="Oval 24"/>
                <p:cNvSpPr>
                  <a:spLocks noChangeArrowheads="1"/>
                </p:cNvSpPr>
                <p:nvPr/>
              </p:nvSpPr>
              <p:spPr bwMode="auto">
                <a:xfrm>
                  <a:off x="3018" y="1990"/>
                  <a:ext cx="121" cy="118"/>
                </a:xfrm>
                <a:prstGeom prst="ellipse">
                  <a:avLst/>
                </a:prstGeom>
                <a:gradFill rotWithShape="1">
                  <a:gsLst>
                    <a:gs pos="0">
                      <a:schemeClr val="accent1"/>
                    </a:gs>
                    <a:gs pos="100000">
                      <a:schemeClr val="accent1">
                        <a:gamma/>
                        <a:shade val="56471"/>
                        <a:invGamma/>
                      </a:schemeClr>
                    </a:gs>
                  </a:gsLst>
                  <a:path path="shape">
                    <a:fillToRect l="50000" t="50000" r="50000" b="50000"/>
                  </a:path>
                </a:gradFill>
                <a:ln w="9525">
                  <a:solidFill>
                    <a:schemeClr val="bg2"/>
                  </a:solidFill>
                  <a:round/>
                  <a:headEnd/>
                  <a:tailEnd/>
                </a:ln>
                <a:effectLst/>
              </p:spPr>
              <p:txBody>
                <a:bodyPr wrap="none" anchor="ctr"/>
                <a:lstStyle/>
                <a:p>
                  <a:endParaRPr lang="ja-JP" altLang="en-US"/>
                </a:p>
              </p:txBody>
            </p:sp>
            <p:sp>
              <p:nvSpPr>
                <p:cNvPr id="7193" name="Oval 25"/>
                <p:cNvSpPr>
                  <a:spLocks noChangeArrowheads="1"/>
                </p:cNvSpPr>
                <p:nvPr/>
              </p:nvSpPr>
              <p:spPr bwMode="auto">
                <a:xfrm>
                  <a:off x="3139" y="1990"/>
                  <a:ext cx="121" cy="118"/>
                </a:xfrm>
                <a:prstGeom prst="ellipse">
                  <a:avLst/>
                </a:prstGeom>
                <a:gradFill rotWithShape="1">
                  <a:gsLst>
                    <a:gs pos="0">
                      <a:schemeClr val="accent1"/>
                    </a:gs>
                    <a:gs pos="100000">
                      <a:schemeClr val="accent1">
                        <a:gamma/>
                        <a:shade val="56471"/>
                        <a:invGamma/>
                      </a:schemeClr>
                    </a:gs>
                  </a:gsLst>
                  <a:path path="shape">
                    <a:fillToRect l="50000" t="50000" r="50000" b="50000"/>
                  </a:path>
                </a:gradFill>
                <a:ln w="9525">
                  <a:solidFill>
                    <a:schemeClr val="bg2"/>
                  </a:solidFill>
                  <a:round/>
                  <a:headEnd/>
                  <a:tailEnd/>
                </a:ln>
                <a:effectLst/>
              </p:spPr>
              <p:txBody>
                <a:bodyPr wrap="none" anchor="ctr"/>
                <a:lstStyle/>
                <a:p>
                  <a:endParaRPr lang="ja-JP" altLang="en-US"/>
                </a:p>
              </p:txBody>
            </p:sp>
            <p:sp>
              <p:nvSpPr>
                <p:cNvPr id="7194" name="Oval 26"/>
                <p:cNvSpPr>
                  <a:spLocks noChangeArrowheads="1"/>
                </p:cNvSpPr>
                <p:nvPr/>
              </p:nvSpPr>
              <p:spPr bwMode="auto">
                <a:xfrm>
                  <a:off x="3078" y="2073"/>
                  <a:ext cx="121" cy="118"/>
                </a:xfrm>
                <a:prstGeom prst="ellipse">
                  <a:avLst/>
                </a:prstGeom>
                <a:gradFill rotWithShape="1">
                  <a:gsLst>
                    <a:gs pos="0">
                      <a:schemeClr val="accent1"/>
                    </a:gs>
                    <a:gs pos="100000">
                      <a:schemeClr val="accent1">
                        <a:gamma/>
                        <a:shade val="56471"/>
                        <a:invGamma/>
                      </a:schemeClr>
                    </a:gs>
                  </a:gsLst>
                  <a:path path="shape">
                    <a:fillToRect l="50000" t="50000" r="50000" b="50000"/>
                  </a:path>
                </a:gradFill>
                <a:ln w="9525">
                  <a:solidFill>
                    <a:schemeClr val="bg2"/>
                  </a:solidFill>
                  <a:round/>
                  <a:headEnd/>
                  <a:tailEnd/>
                </a:ln>
                <a:effectLst/>
              </p:spPr>
              <p:txBody>
                <a:bodyPr wrap="none" anchor="ctr"/>
                <a:lstStyle/>
                <a:p>
                  <a:endParaRPr lang="ja-JP" altLang="en-US"/>
                </a:p>
              </p:txBody>
            </p:sp>
            <p:sp>
              <p:nvSpPr>
                <p:cNvPr id="7195" name="Oval 27"/>
                <p:cNvSpPr>
                  <a:spLocks noChangeArrowheads="1"/>
                </p:cNvSpPr>
                <p:nvPr/>
              </p:nvSpPr>
              <p:spPr bwMode="auto">
                <a:xfrm>
                  <a:off x="3078" y="1990"/>
                  <a:ext cx="121" cy="118"/>
                </a:xfrm>
                <a:prstGeom prst="ellipse">
                  <a:avLst/>
                </a:prstGeom>
                <a:gradFill rotWithShape="1">
                  <a:gsLst>
                    <a:gs pos="0">
                      <a:schemeClr val="accent1"/>
                    </a:gs>
                    <a:gs pos="100000">
                      <a:schemeClr val="accent1">
                        <a:gamma/>
                        <a:shade val="56471"/>
                        <a:invGamma/>
                      </a:schemeClr>
                    </a:gs>
                  </a:gsLst>
                  <a:path path="shape">
                    <a:fillToRect l="50000" t="50000" r="50000" b="50000"/>
                  </a:path>
                </a:gradFill>
                <a:ln w="9525">
                  <a:solidFill>
                    <a:schemeClr val="bg2"/>
                  </a:solidFill>
                  <a:round/>
                  <a:headEnd/>
                  <a:tailEnd/>
                </a:ln>
                <a:effectLst/>
              </p:spPr>
              <p:txBody>
                <a:bodyPr wrap="none" anchor="ctr"/>
                <a:lstStyle/>
                <a:p>
                  <a:endParaRPr lang="ja-JP" altLang="en-US"/>
                </a:p>
              </p:txBody>
            </p:sp>
            <p:sp>
              <p:nvSpPr>
                <p:cNvPr id="7196" name="Oval 28"/>
                <p:cNvSpPr>
                  <a:spLocks noChangeArrowheads="1"/>
                </p:cNvSpPr>
                <p:nvPr/>
              </p:nvSpPr>
              <p:spPr bwMode="auto">
                <a:xfrm>
                  <a:off x="2959" y="1905"/>
                  <a:ext cx="122" cy="119"/>
                </a:xfrm>
                <a:prstGeom prst="ellipse">
                  <a:avLst/>
                </a:prstGeom>
                <a:gradFill rotWithShape="1">
                  <a:gsLst>
                    <a:gs pos="0">
                      <a:schemeClr val="accent1"/>
                    </a:gs>
                    <a:gs pos="100000">
                      <a:schemeClr val="accent1">
                        <a:gamma/>
                        <a:shade val="56471"/>
                        <a:invGamma/>
                      </a:schemeClr>
                    </a:gs>
                  </a:gsLst>
                  <a:path path="shape">
                    <a:fillToRect l="50000" t="50000" r="50000" b="50000"/>
                  </a:path>
                </a:gradFill>
                <a:ln w="9525">
                  <a:solidFill>
                    <a:schemeClr val="bg2"/>
                  </a:solidFill>
                  <a:round/>
                  <a:headEnd/>
                  <a:tailEnd/>
                </a:ln>
                <a:effectLst/>
              </p:spPr>
              <p:txBody>
                <a:bodyPr wrap="none" anchor="ctr"/>
                <a:lstStyle/>
                <a:p>
                  <a:endParaRPr lang="ja-JP" altLang="en-US"/>
                </a:p>
              </p:txBody>
            </p:sp>
            <p:sp>
              <p:nvSpPr>
                <p:cNvPr id="7197" name="Oval 29"/>
                <p:cNvSpPr>
                  <a:spLocks noChangeArrowheads="1"/>
                </p:cNvSpPr>
                <p:nvPr/>
              </p:nvSpPr>
              <p:spPr bwMode="auto">
                <a:xfrm>
                  <a:off x="3192" y="1905"/>
                  <a:ext cx="121" cy="119"/>
                </a:xfrm>
                <a:prstGeom prst="ellipse">
                  <a:avLst/>
                </a:prstGeom>
                <a:gradFill rotWithShape="1">
                  <a:gsLst>
                    <a:gs pos="0">
                      <a:schemeClr val="accent1"/>
                    </a:gs>
                    <a:gs pos="100000">
                      <a:schemeClr val="accent1">
                        <a:gamma/>
                        <a:shade val="56471"/>
                        <a:invGamma/>
                      </a:schemeClr>
                    </a:gs>
                  </a:gsLst>
                  <a:path path="shape">
                    <a:fillToRect l="50000" t="50000" r="50000" b="50000"/>
                  </a:path>
                </a:gradFill>
                <a:ln w="9525">
                  <a:solidFill>
                    <a:schemeClr val="bg2"/>
                  </a:solidFill>
                  <a:round/>
                  <a:headEnd/>
                  <a:tailEnd/>
                </a:ln>
                <a:effectLst/>
              </p:spPr>
              <p:txBody>
                <a:bodyPr wrap="none" anchor="ctr"/>
                <a:lstStyle/>
                <a:p>
                  <a:endParaRPr lang="ja-JP" altLang="en-US"/>
                </a:p>
              </p:txBody>
            </p:sp>
            <p:sp>
              <p:nvSpPr>
                <p:cNvPr id="7198" name="Oval 30"/>
                <p:cNvSpPr>
                  <a:spLocks noChangeArrowheads="1"/>
                </p:cNvSpPr>
                <p:nvPr/>
              </p:nvSpPr>
              <p:spPr bwMode="auto">
                <a:xfrm>
                  <a:off x="3005" y="1915"/>
                  <a:ext cx="122" cy="119"/>
                </a:xfrm>
                <a:prstGeom prst="ellipse">
                  <a:avLst/>
                </a:prstGeom>
                <a:gradFill rotWithShape="1">
                  <a:gsLst>
                    <a:gs pos="0">
                      <a:schemeClr val="accent1"/>
                    </a:gs>
                    <a:gs pos="100000">
                      <a:schemeClr val="accent1">
                        <a:gamma/>
                        <a:shade val="56471"/>
                        <a:invGamma/>
                      </a:schemeClr>
                    </a:gs>
                  </a:gsLst>
                  <a:path path="shape">
                    <a:fillToRect l="50000" t="50000" r="50000" b="50000"/>
                  </a:path>
                </a:gradFill>
                <a:ln w="9525">
                  <a:solidFill>
                    <a:schemeClr val="bg2"/>
                  </a:solidFill>
                  <a:round/>
                  <a:headEnd/>
                  <a:tailEnd/>
                </a:ln>
                <a:effectLst/>
              </p:spPr>
              <p:txBody>
                <a:bodyPr wrap="none" anchor="ctr"/>
                <a:lstStyle/>
                <a:p>
                  <a:endParaRPr lang="ja-JP" altLang="en-US"/>
                </a:p>
              </p:txBody>
            </p:sp>
            <p:sp>
              <p:nvSpPr>
                <p:cNvPr id="7199" name="Oval 31"/>
                <p:cNvSpPr>
                  <a:spLocks noChangeArrowheads="1"/>
                </p:cNvSpPr>
                <p:nvPr/>
              </p:nvSpPr>
              <p:spPr bwMode="auto">
                <a:xfrm>
                  <a:off x="3149" y="1915"/>
                  <a:ext cx="120" cy="119"/>
                </a:xfrm>
                <a:prstGeom prst="ellipse">
                  <a:avLst/>
                </a:prstGeom>
                <a:gradFill rotWithShape="1">
                  <a:gsLst>
                    <a:gs pos="0">
                      <a:schemeClr val="accent1"/>
                    </a:gs>
                    <a:gs pos="100000">
                      <a:schemeClr val="accent1">
                        <a:gamma/>
                        <a:shade val="56471"/>
                        <a:invGamma/>
                      </a:schemeClr>
                    </a:gs>
                  </a:gsLst>
                  <a:path path="shape">
                    <a:fillToRect l="50000" t="50000" r="50000" b="50000"/>
                  </a:path>
                </a:gradFill>
                <a:ln w="9525">
                  <a:solidFill>
                    <a:schemeClr val="bg2"/>
                  </a:solidFill>
                  <a:round/>
                  <a:headEnd/>
                  <a:tailEnd/>
                </a:ln>
                <a:effectLst/>
              </p:spPr>
              <p:txBody>
                <a:bodyPr wrap="none" anchor="ctr"/>
                <a:lstStyle/>
                <a:p>
                  <a:endParaRPr lang="ja-JP" altLang="en-US"/>
                </a:p>
              </p:txBody>
            </p:sp>
            <p:sp>
              <p:nvSpPr>
                <p:cNvPr id="7200" name="Oval 32"/>
                <p:cNvSpPr>
                  <a:spLocks noChangeArrowheads="1"/>
                </p:cNvSpPr>
                <p:nvPr/>
              </p:nvSpPr>
              <p:spPr bwMode="auto">
                <a:xfrm>
                  <a:off x="3074" y="1916"/>
                  <a:ext cx="121" cy="118"/>
                </a:xfrm>
                <a:prstGeom prst="ellipse">
                  <a:avLst/>
                </a:prstGeom>
                <a:gradFill rotWithShape="1">
                  <a:gsLst>
                    <a:gs pos="0">
                      <a:schemeClr val="accent1"/>
                    </a:gs>
                    <a:gs pos="100000">
                      <a:schemeClr val="accent1">
                        <a:gamma/>
                        <a:shade val="56471"/>
                        <a:invGamma/>
                      </a:schemeClr>
                    </a:gs>
                  </a:gsLst>
                  <a:path path="shape">
                    <a:fillToRect l="50000" t="50000" r="50000" b="50000"/>
                  </a:path>
                </a:gradFill>
                <a:ln w="9525">
                  <a:solidFill>
                    <a:schemeClr val="bg2"/>
                  </a:solidFill>
                  <a:round/>
                  <a:headEnd/>
                  <a:tailEnd/>
                </a:ln>
                <a:effectLst/>
              </p:spPr>
              <p:txBody>
                <a:bodyPr wrap="none" anchor="ctr"/>
                <a:lstStyle/>
                <a:p>
                  <a:endParaRPr lang="ja-JP" altLang="en-US"/>
                </a:p>
              </p:txBody>
            </p:sp>
          </p:grpSp>
          <p:sp>
            <p:nvSpPr>
              <p:cNvPr id="26648" name="Text Box 33"/>
              <p:cNvSpPr txBox="1">
                <a:spLocks noChangeArrowheads="1"/>
              </p:cNvSpPr>
              <p:nvPr/>
            </p:nvSpPr>
            <p:spPr bwMode="auto">
              <a:xfrm>
                <a:off x="839" y="1738"/>
                <a:ext cx="282" cy="243"/>
              </a:xfrm>
              <a:prstGeom prst="rect">
                <a:avLst/>
              </a:prstGeom>
              <a:noFill/>
              <a:ln w="9525">
                <a:noFill/>
                <a:miter lim="800000"/>
                <a:headEnd/>
                <a:tailEnd/>
              </a:ln>
            </p:spPr>
            <p:txBody>
              <a:bodyPr>
                <a:spAutoFit/>
              </a:bodyPr>
              <a:lstStyle/>
              <a:p>
                <a:pPr eaLnBrk="0" hangingPunct="0">
                  <a:spcBef>
                    <a:spcPct val="50000"/>
                  </a:spcBef>
                </a:pPr>
                <a:r>
                  <a:rPr kumimoji="0" lang="en-US" altLang="ja-JP" sz="2000" b="1" i="1">
                    <a:latin typeface="Garamond" pitchFamily="-106" charset="0"/>
                  </a:rPr>
                  <a:t>I</a:t>
                </a:r>
              </a:p>
            </p:txBody>
          </p:sp>
          <p:sp>
            <p:nvSpPr>
              <p:cNvPr id="26649" name="Line 34"/>
              <p:cNvSpPr>
                <a:spLocks noChangeShapeType="1"/>
              </p:cNvSpPr>
              <p:nvPr/>
            </p:nvSpPr>
            <p:spPr bwMode="auto">
              <a:xfrm>
                <a:off x="1611" y="2638"/>
                <a:ext cx="307" cy="0"/>
              </a:xfrm>
              <a:prstGeom prst="line">
                <a:avLst/>
              </a:prstGeom>
              <a:noFill/>
              <a:ln w="9525">
                <a:solidFill>
                  <a:schemeClr val="tx1"/>
                </a:solidFill>
                <a:round/>
                <a:headEnd/>
                <a:tailEnd/>
              </a:ln>
            </p:spPr>
            <p:txBody>
              <a:bodyPr/>
              <a:lstStyle/>
              <a:p>
                <a:endParaRPr lang="ja-JP" altLang="en-US"/>
              </a:p>
            </p:txBody>
          </p:sp>
          <p:sp>
            <p:nvSpPr>
              <p:cNvPr id="26650" name="Text Box 35"/>
              <p:cNvSpPr txBox="1">
                <a:spLocks noChangeArrowheads="1"/>
              </p:cNvSpPr>
              <p:nvPr/>
            </p:nvSpPr>
            <p:spPr bwMode="auto">
              <a:xfrm>
                <a:off x="1514" y="2776"/>
                <a:ext cx="282" cy="243"/>
              </a:xfrm>
              <a:prstGeom prst="rect">
                <a:avLst/>
              </a:prstGeom>
              <a:noFill/>
              <a:ln w="9525">
                <a:noFill/>
                <a:miter lim="800000"/>
                <a:headEnd/>
                <a:tailEnd/>
              </a:ln>
            </p:spPr>
            <p:txBody>
              <a:bodyPr>
                <a:spAutoFit/>
              </a:bodyPr>
              <a:lstStyle/>
              <a:p>
                <a:pPr eaLnBrk="0" hangingPunct="0">
                  <a:spcBef>
                    <a:spcPct val="50000"/>
                  </a:spcBef>
                </a:pPr>
                <a:r>
                  <a:rPr kumimoji="0" lang="en-US" altLang="ja-JP" sz="2000" b="1" i="1">
                    <a:solidFill>
                      <a:srgbClr val="FF0000"/>
                    </a:solidFill>
                    <a:latin typeface="Garamond" pitchFamily="-106" charset="0"/>
                  </a:rPr>
                  <a:t>d</a:t>
                </a:r>
              </a:p>
            </p:txBody>
          </p:sp>
          <p:sp>
            <p:nvSpPr>
              <p:cNvPr id="26651" name="Line 36"/>
              <p:cNvSpPr>
                <a:spLocks noChangeShapeType="1"/>
              </p:cNvSpPr>
              <p:nvPr/>
            </p:nvSpPr>
            <p:spPr bwMode="auto">
              <a:xfrm flipH="1">
                <a:off x="1636" y="3024"/>
                <a:ext cx="0" cy="243"/>
              </a:xfrm>
              <a:prstGeom prst="line">
                <a:avLst/>
              </a:prstGeom>
              <a:noFill/>
              <a:ln w="28575">
                <a:solidFill>
                  <a:schemeClr val="tx1"/>
                </a:solidFill>
                <a:round/>
                <a:headEnd/>
                <a:tailEnd type="triangle" w="med" len="med"/>
              </a:ln>
            </p:spPr>
            <p:txBody>
              <a:bodyPr/>
              <a:lstStyle/>
              <a:p>
                <a:endParaRPr lang="ja-JP" altLang="en-US"/>
              </a:p>
            </p:txBody>
          </p:sp>
          <p:sp>
            <p:nvSpPr>
              <p:cNvPr id="26652" name="Line 37"/>
              <p:cNvSpPr>
                <a:spLocks noChangeShapeType="1"/>
              </p:cNvSpPr>
              <p:nvPr/>
            </p:nvSpPr>
            <p:spPr bwMode="auto">
              <a:xfrm flipH="1" flipV="1">
                <a:off x="1635" y="2638"/>
                <a:ext cx="0" cy="164"/>
              </a:xfrm>
              <a:prstGeom prst="line">
                <a:avLst/>
              </a:prstGeom>
              <a:noFill/>
              <a:ln w="28575">
                <a:solidFill>
                  <a:schemeClr val="tx1"/>
                </a:solidFill>
                <a:round/>
                <a:headEnd/>
                <a:tailEnd type="triangle" w="med" len="med"/>
              </a:ln>
            </p:spPr>
            <p:txBody>
              <a:bodyPr/>
              <a:lstStyle/>
              <a:p>
                <a:endParaRPr lang="ja-JP" altLang="en-US"/>
              </a:p>
            </p:txBody>
          </p:sp>
          <p:sp>
            <p:nvSpPr>
              <p:cNvPr id="26653" name="Line 38"/>
              <p:cNvSpPr>
                <a:spLocks noChangeShapeType="1"/>
              </p:cNvSpPr>
              <p:nvPr/>
            </p:nvSpPr>
            <p:spPr bwMode="auto">
              <a:xfrm>
                <a:off x="1675" y="1701"/>
                <a:ext cx="223" cy="210"/>
              </a:xfrm>
              <a:prstGeom prst="line">
                <a:avLst/>
              </a:prstGeom>
              <a:noFill/>
              <a:ln w="28575">
                <a:solidFill>
                  <a:schemeClr val="tx1"/>
                </a:solidFill>
                <a:round/>
                <a:headEnd type="triangle" w="med" len="med"/>
                <a:tailEnd type="triangle" w="med" len="med"/>
              </a:ln>
            </p:spPr>
            <p:txBody>
              <a:bodyPr/>
              <a:lstStyle/>
              <a:p>
                <a:endParaRPr lang="ja-JP" altLang="en-US"/>
              </a:p>
            </p:txBody>
          </p:sp>
        </p:grpSp>
      </p:grpSp>
      <p:pic>
        <p:nvPicPr>
          <p:cNvPr id="26632" name="Picture 39" descr="wavefunc"/>
          <p:cNvPicPr>
            <a:picLocks noChangeAspect="1" noChangeArrowheads="1"/>
          </p:cNvPicPr>
          <p:nvPr/>
        </p:nvPicPr>
        <p:blipFill>
          <a:blip r:embed="rId6" cstate="print"/>
          <a:srcRect/>
          <a:stretch>
            <a:fillRect/>
          </a:stretch>
        </p:blipFill>
        <p:spPr bwMode="auto">
          <a:xfrm>
            <a:off x="5402263" y="2319338"/>
            <a:ext cx="3589337" cy="3482975"/>
          </a:xfrm>
          <a:prstGeom prst="rect">
            <a:avLst/>
          </a:prstGeom>
          <a:noFill/>
          <a:ln w="9525">
            <a:noFill/>
            <a:miter lim="800000"/>
            <a:headEnd/>
            <a:tailEnd/>
          </a:ln>
        </p:spPr>
      </p:pic>
      <p:graphicFrame>
        <p:nvGraphicFramePr>
          <p:cNvPr id="26626" name="Object 2"/>
          <p:cNvGraphicFramePr>
            <a:graphicFrameLocks noChangeAspect="1"/>
          </p:cNvGraphicFramePr>
          <p:nvPr/>
        </p:nvGraphicFramePr>
        <p:xfrm>
          <a:off x="3630613" y="2733675"/>
          <a:ext cx="1531937" cy="1247775"/>
        </p:xfrm>
        <a:graphic>
          <a:graphicData uri="http://schemas.openxmlformats.org/presentationml/2006/ole">
            <p:oleObj spid="_x0000_s56322" r:id="rId7" imgW="1529970" imgH="1249577" progId="Excel.Sheet.8">
              <p:embed/>
            </p:oleObj>
          </a:graphicData>
        </a:graphic>
      </p:graphicFrame>
      <p:sp>
        <p:nvSpPr>
          <p:cNvPr id="26633" name="Text Box 42"/>
          <p:cNvSpPr txBox="1">
            <a:spLocks noChangeArrowheads="1"/>
          </p:cNvSpPr>
          <p:nvPr/>
        </p:nvSpPr>
        <p:spPr bwMode="auto">
          <a:xfrm>
            <a:off x="4167188" y="3968750"/>
            <a:ext cx="447675" cy="396875"/>
          </a:xfrm>
          <a:prstGeom prst="rect">
            <a:avLst/>
          </a:prstGeom>
          <a:noFill/>
          <a:ln w="9525">
            <a:noFill/>
            <a:miter lim="800000"/>
            <a:headEnd/>
            <a:tailEnd/>
          </a:ln>
        </p:spPr>
        <p:txBody>
          <a:bodyPr>
            <a:spAutoFit/>
          </a:bodyPr>
          <a:lstStyle/>
          <a:p>
            <a:pPr eaLnBrk="0" hangingPunct="0">
              <a:spcBef>
                <a:spcPct val="50000"/>
              </a:spcBef>
            </a:pPr>
            <a:r>
              <a:rPr kumimoji="0" lang="en-US" altLang="ja-JP" sz="2000" b="1" i="1">
                <a:solidFill>
                  <a:srgbClr val="FF0000"/>
                </a:solidFill>
                <a:latin typeface="Garamond" pitchFamily="-106" charset="0"/>
              </a:rPr>
              <a:t>d</a:t>
            </a:r>
          </a:p>
        </p:txBody>
      </p:sp>
      <p:sp>
        <p:nvSpPr>
          <p:cNvPr id="26634" name="Text Box 43"/>
          <p:cNvSpPr txBox="1">
            <a:spLocks noChangeArrowheads="1"/>
          </p:cNvSpPr>
          <p:nvPr/>
        </p:nvSpPr>
        <p:spPr bwMode="auto">
          <a:xfrm>
            <a:off x="3276600" y="3081338"/>
            <a:ext cx="447675" cy="396875"/>
          </a:xfrm>
          <a:prstGeom prst="rect">
            <a:avLst/>
          </a:prstGeom>
          <a:noFill/>
          <a:ln w="9525">
            <a:noFill/>
            <a:miter lim="800000"/>
            <a:headEnd/>
            <a:tailEnd/>
          </a:ln>
        </p:spPr>
        <p:txBody>
          <a:bodyPr>
            <a:spAutoFit/>
          </a:bodyPr>
          <a:lstStyle/>
          <a:p>
            <a:pPr eaLnBrk="0" hangingPunct="0">
              <a:spcBef>
                <a:spcPct val="50000"/>
              </a:spcBef>
            </a:pPr>
            <a:r>
              <a:rPr kumimoji="0" lang="en-US" altLang="ja-JP" sz="2000" b="1" i="1">
                <a:solidFill>
                  <a:schemeClr val="tx2"/>
                </a:solidFill>
                <a:latin typeface="Garamond" pitchFamily="-106" charset="0"/>
              </a:rPr>
              <a:t>I</a:t>
            </a:r>
          </a:p>
        </p:txBody>
      </p:sp>
      <p:sp>
        <p:nvSpPr>
          <p:cNvPr id="26635" name="Text Box 44"/>
          <p:cNvSpPr txBox="1">
            <a:spLocks noChangeArrowheads="1"/>
          </p:cNvSpPr>
          <p:nvPr/>
        </p:nvSpPr>
        <p:spPr bwMode="auto">
          <a:xfrm>
            <a:off x="5133323" y="1763713"/>
            <a:ext cx="2347630" cy="369332"/>
          </a:xfrm>
          <a:prstGeom prst="rect">
            <a:avLst/>
          </a:prstGeom>
          <a:noFill/>
          <a:ln w="25400">
            <a:noFill/>
            <a:miter lim="800000"/>
            <a:headEnd/>
            <a:tailEnd/>
          </a:ln>
        </p:spPr>
        <p:txBody>
          <a:bodyPr wrap="none">
            <a:spAutoFit/>
          </a:bodyPr>
          <a:lstStyle/>
          <a:p>
            <a:pPr algn="ctr"/>
            <a:r>
              <a:rPr lang="en-US" altLang="ja-JP" b="1">
                <a:latin typeface="Arial" pitchFamily="34" charset="0"/>
                <a:cs typeface="Arial" pitchFamily="34" charset="0"/>
              </a:rPr>
              <a:t>Quantum Tunneling</a:t>
            </a:r>
          </a:p>
        </p:txBody>
      </p:sp>
      <p:sp>
        <p:nvSpPr>
          <p:cNvPr id="26636" name="Text Box 45"/>
          <p:cNvSpPr txBox="1">
            <a:spLocks noChangeArrowheads="1"/>
          </p:cNvSpPr>
          <p:nvPr/>
        </p:nvSpPr>
        <p:spPr bwMode="auto">
          <a:xfrm>
            <a:off x="8054975" y="1812925"/>
            <a:ext cx="461963" cy="396875"/>
          </a:xfrm>
          <a:prstGeom prst="rect">
            <a:avLst/>
          </a:prstGeom>
          <a:noFill/>
          <a:ln w="9525">
            <a:noFill/>
            <a:miter lim="800000"/>
            <a:headEnd/>
            <a:tailEnd/>
          </a:ln>
        </p:spPr>
        <p:txBody>
          <a:bodyPr>
            <a:spAutoFit/>
          </a:bodyPr>
          <a:lstStyle/>
          <a:p>
            <a:pPr eaLnBrk="0" hangingPunct="0">
              <a:spcBef>
                <a:spcPct val="50000"/>
              </a:spcBef>
            </a:pPr>
            <a:r>
              <a:rPr kumimoji="0" lang="en-US" altLang="ja-JP" sz="2000" b="1" i="1">
                <a:solidFill>
                  <a:srgbClr val="FF0000"/>
                </a:solidFill>
                <a:latin typeface="Garamond" pitchFamily="-106" charset="0"/>
              </a:rPr>
              <a:t>d</a:t>
            </a:r>
          </a:p>
        </p:txBody>
      </p:sp>
      <p:sp>
        <p:nvSpPr>
          <p:cNvPr id="26637" name="Line 46"/>
          <p:cNvSpPr>
            <a:spLocks noChangeShapeType="1"/>
          </p:cNvSpPr>
          <p:nvPr/>
        </p:nvSpPr>
        <p:spPr bwMode="auto">
          <a:xfrm rot="5400000" flipH="1">
            <a:off x="8239125" y="2085976"/>
            <a:ext cx="1587" cy="398462"/>
          </a:xfrm>
          <a:prstGeom prst="line">
            <a:avLst/>
          </a:prstGeom>
          <a:noFill/>
          <a:ln w="28575">
            <a:solidFill>
              <a:schemeClr val="tx1"/>
            </a:solidFill>
            <a:round/>
            <a:headEnd type="triangle" w="med" len="med"/>
            <a:tailEnd type="triangle" w="med" len="med"/>
          </a:ln>
        </p:spPr>
        <p:txBody>
          <a:bodyPr/>
          <a:lstStyle/>
          <a:p>
            <a:endParaRPr lang="ja-JP" altLang="en-US"/>
          </a:p>
        </p:txBody>
      </p:sp>
      <p:sp>
        <p:nvSpPr>
          <p:cNvPr id="26638" name="Text Box 47"/>
          <p:cNvSpPr txBox="1">
            <a:spLocks noChangeArrowheads="1"/>
          </p:cNvSpPr>
          <p:nvPr/>
        </p:nvSpPr>
        <p:spPr bwMode="auto">
          <a:xfrm>
            <a:off x="304800" y="1306513"/>
            <a:ext cx="3118161" cy="400110"/>
          </a:xfrm>
          <a:prstGeom prst="rect">
            <a:avLst/>
          </a:prstGeom>
          <a:noFill/>
          <a:ln w="25400">
            <a:noFill/>
            <a:miter lim="800000"/>
            <a:headEnd/>
            <a:tailEnd/>
          </a:ln>
        </p:spPr>
        <p:txBody>
          <a:bodyPr wrap="none">
            <a:spAutoFit/>
          </a:bodyPr>
          <a:lstStyle/>
          <a:p>
            <a:r>
              <a:rPr lang="en-US" altLang="ja-JP" sz="2000" b="1" u="sng" dirty="0">
                <a:latin typeface="Arial" pitchFamily="34" charset="0"/>
                <a:cs typeface="Arial" pitchFamily="34" charset="0"/>
              </a:rPr>
              <a:t>STM schematic diagram</a:t>
            </a:r>
          </a:p>
        </p:txBody>
      </p:sp>
      <p:sp>
        <p:nvSpPr>
          <p:cNvPr id="26639" name="Text Box 48"/>
          <p:cNvSpPr txBox="1">
            <a:spLocks noChangeArrowheads="1"/>
          </p:cNvSpPr>
          <p:nvPr/>
        </p:nvSpPr>
        <p:spPr bwMode="auto">
          <a:xfrm>
            <a:off x="3778250" y="2185988"/>
            <a:ext cx="1225550" cy="457200"/>
          </a:xfrm>
          <a:prstGeom prst="rect">
            <a:avLst/>
          </a:prstGeom>
          <a:noFill/>
          <a:ln w="25400">
            <a:noFill/>
            <a:miter lim="800000"/>
            <a:headEnd/>
            <a:tailEnd/>
          </a:ln>
        </p:spPr>
        <p:txBody>
          <a:bodyPr wrap="none">
            <a:spAutoFit/>
          </a:bodyPr>
          <a:lstStyle/>
          <a:p>
            <a:r>
              <a:rPr lang="en-US" altLang="ja-JP" sz="2400" i="1">
                <a:latin typeface="Times New Roman" pitchFamily="18" charset="0"/>
              </a:rPr>
              <a:t>I = Ve</a:t>
            </a:r>
            <a:r>
              <a:rPr lang="en-US" altLang="ja-JP" sz="2400" i="1" baseline="30000">
                <a:latin typeface="Times New Roman" pitchFamily="18" charset="0"/>
              </a:rPr>
              <a:t>-c</a:t>
            </a:r>
            <a:r>
              <a:rPr lang="en-US" altLang="ja-JP" sz="2400" i="1" baseline="30000">
                <a:solidFill>
                  <a:srgbClr val="FF0000"/>
                </a:solidFill>
                <a:latin typeface="Times New Roman" pitchFamily="18" charset="0"/>
              </a:rPr>
              <a:t>d</a:t>
            </a:r>
          </a:p>
        </p:txBody>
      </p:sp>
      <p:sp>
        <p:nvSpPr>
          <p:cNvPr id="26640" name="Text Box 49"/>
          <p:cNvSpPr txBox="1">
            <a:spLocks noChangeArrowheads="1"/>
          </p:cNvSpPr>
          <p:nvPr/>
        </p:nvSpPr>
        <p:spPr bwMode="auto">
          <a:xfrm>
            <a:off x="1816100" y="2879725"/>
            <a:ext cx="526747" cy="369332"/>
          </a:xfrm>
          <a:prstGeom prst="rect">
            <a:avLst/>
          </a:prstGeom>
          <a:noFill/>
          <a:ln w="25400">
            <a:noFill/>
            <a:miter lim="800000"/>
            <a:headEnd/>
            <a:tailEnd/>
          </a:ln>
        </p:spPr>
        <p:txBody>
          <a:bodyPr wrap="none">
            <a:spAutoFit/>
          </a:bodyPr>
          <a:lstStyle/>
          <a:p>
            <a:r>
              <a:rPr lang="en-US" altLang="ja-JP" b="1" dirty="0">
                <a:latin typeface="Arial" pitchFamily="34" charset="0"/>
                <a:cs typeface="Arial" pitchFamily="34" charset="0"/>
              </a:rPr>
              <a:t>Tip</a:t>
            </a:r>
          </a:p>
        </p:txBody>
      </p:sp>
      <p:sp>
        <p:nvSpPr>
          <p:cNvPr id="26641" name="Text Box 50"/>
          <p:cNvSpPr txBox="1">
            <a:spLocks noChangeArrowheads="1"/>
          </p:cNvSpPr>
          <p:nvPr/>
        </p:nvSpPr>
        <p:spPr bwMode="auto">
          <a:xfrm>
            <a:off x="2286000" y="5954713"/>
            <a:ext cx="2069976" cy="369332"/>
          </a:xfrm>
          <a:prstGeom prst="rect">
            <a:avLst/>
          </a:prstGeom>
          <a:noFill/>
          <a:ln w="25400">
            <a:noFill/>
            <a:miter lim="800000"/>
            <a:headEnd/>
            <a:tailEnd/>
          </a:ln>
        </p:spPr>
        <p:txBody>
          <a:bodyPr wrap="square">
            <a:spAutoFit/>
          </a:bodyPr>
          <a:lstStyle/>
          <a:p>
            <a:r>
              <a:rPr lang="en-US" altLang="ja-JP" b="1" dirty="0">
                <a:latin typeface="Arial" pitchFamily="34" charset="0"/>
                <a:cs typeface="Arial" pitchFamily="34" charset="0"/>
              </a:rPr>
              <a:t>Surface: Ag(111)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77"/>
          <p:cNvSpPr txBox="1">
            <a:spLocks noChangeArrowheads="1"/>
          </p:cNvSpPr>
          <p:nvPr/>
        </p:nvSpPr>
        <p:spPr>
          <a:xfrm>
            <a:off x="1619672" y="216024"/>
            <a:ext cx="5760640" cy="620688"/>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2800" b="1" dirty="0" smtClean="0">
                <a:solidFill>
                  <a:schemeClr val="tx2"/>
                </a:solidFill>
                <a:latin typeface="Arial" pitchFamily="34" charset="0"/>
                <a:ea typeface="+mj-ea"/>
                <a:cs typeface="Arial" pitchFamily="34" charset="0"/>
              </a:rPr>
              <a:t>What’s Self - Assembly ?</a:t>
            </a:r>
            <a:endParaRPr kumimoji="1" lang="en-US" altLang="ja-JP" sz="28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69640" name="Picture 8" descr="http://www.s-graphics.co.jp/nanoelectronics/image/surfacetension2.jpg"/>
          <p:cNvPicPr>
            <a:picLocks noChangeAspect="1" noChangeArrowheads="1"/>
          </p:cNvPicPr>
          <p:nvPr/>
        </p:nvPicPr>
        <p:blipFill>
          <a:blip r:embed="rId3" cstate="print"/>
          <a:srcRect/>
          <a:stretch>
            <a:fillRect/>
          </a:stretch>
        </p:blipFill>
        <p:spPr bwMode="auto">
          <a:xfrm>
            <a:off x="4788024" y="1700808"/>
            <a:ext cx="3449381" cy="2365623"/>
          </a:xfrm>
          <a:prstGeom prst="rect">
            <a:avLst/>
          </a:prstGeom>
          <a:noFill/>
        </p:spPr>
      </p:pic>
      <p:pic>
        <p:nvPicPr>
          <p:cNvPr id="69642" name="Picture 10" descr="http://t2.gstatic.com/images?q=tbn:ANd9GcSX1a9dZrjTkoWRAlY1kGHGhiPVlyHQlRY7CPoD0U1B994u0EmQvQ"/>
          <p:cNvPicPr>
            <a:picLocks noChangeAspect="1" noChangeArrowheads="1"/>
          </p:cNvPicPr>
          <p:nvPr/>
        </p:nvPicPr>
        <p:blipFill>
          <a:blip r:embed="rId4" cstate="print"/>
          <a:srcRect/>
          <a:stretch>
            <a:fillRect/>
          </a:stretch>
        </p:blipFill>
        <p:spPr bwMode="auto">
          <a:xfrm>
            <a:off x="755576" y="1772816"/>
            <a:ext cx="2822748" cy="2123307"/>
          </a:xfrm>
          <a:prstGeom prst="rect">
            <a:avLst/>
          </a:prstGeom>
          <a:noFill/>
        </p:spPr>
      </p:pic>
      <p:sp>
        <p:nvSpPr>
          <p:cNvPr id="18" name="Rectangle 9"/>
          <p:cNvSpPr>
            <a:spLocks/>
          </p:cNvSpPr>
          <p:nvPr/>
        </p:nvSpPr>
        <p:spPr bwMode="auto">
          <a:xfrm>
            <a:off x="4427984" y="1052736"/>
            <a:ext cx="4716016" cy="360040"/>
          </a:xfrm>
          <a:prstGeom prst="rect">
            <a:avLst/>
          </a:prstGeom>
          <a:noFill/>
          <a:ln w="12700" cap="flat">
            <a:noFill/>
            <a:miter lim="800000"/>
            <a:headEnd type="none" w="med" len="med"/>
            <a:tailEnd type="none" w="med" len="med"/>
          </a:ln>
        </p:spPr>
        <p:txBody>
          <a:bodyPr lIns="0" tIns="0" rIns="40639" bIns="0"/>
          <a:lstStyle/>
          <a:p>
            <a:pPr marL="39688"/>
            <a:r>
              <a:rPr lang="en-US" altLang="ja-JP" b="1" dirty="0" smtClean="0">
                <a:solidFill>
                  <a:schemeClr val="tx1"/>
                </a:solidFill>
                <a:latin typeface="Arial" pitchFamily="34" charset="0"/>
                <a:ea typeface="ＭＳ Ｐゴシック" pitchFamily="50" charset="-128"/>
                <a:cs typeface="Arial" pitchFamily="34" charset="0"/>
              </a:rPr>
              <a:t>Water </a:t>
            </a:r>
            <a:r>
              <a:rPr lang="en-US" altLang="ja-JP" b="1" dirty="0" smtClean="0">
                <a:latin typeface="Arial" pitchFamily="34" charset="0"/>
                <a:ea typeface="ＭＳ Ｐゴシック" pitchFamily="50" charset="-128"/>
                <a:cs typeface="Arial" pitchFamily="34" charset="0"/>
              </a:rPr>
              <a:t>D</a:t>
            </a:r>
            <a:r>
              <a:rPr lang="en-US" altLang="ja-JP" b="1" dirty="0" smtClean="0">
                <a:solidFill>
                  <a:schemeClr val="tx1"/>
                </a:solidFill>
                <a:latin typeface="Arial" pitchFamily="34" charset="0"/>
                <a:ea typeface="ＭＳ Ｐゴシック" pitchFamily="50" charset="-128"/>
                <a:cs typeface="Arial" pitchFamily="34" charset="0"/>
              </a:rPr>
              <a:t>roplets </a:t>
            </a:r>
            <a:r>
              <a:rPr lang="en-US" altLang="ja-JP" b="1" dirty="0">
                <a:solidFill>
                  <a:schemeClr val="tx1"/>
                </a:solidFill>
                <a:latin typeface="Arial" pitchFamily="34" charset="0"/>
                <a:ea typeface="ＭＳ Ｐゴシック" pitchFamily="50" charset="-128"/>
                <a:cs typeface="Arial" pitchFamily="34" charset="0"/>
              </a:rPr>
              <a:t>on </a:t>
            </a:r>
            <a:r>
              <a:rPr lang="en-US" altLang="ja-JP" b="1" dirty="0" smtClean="0">
                <a:solidFill>
                  <a:schemeClr val="tx1"/>
                </a:solidFill>
                <a:latin typeface="Arial" pitchFamily="34" charset="0"/>
                <a:ea typeface="ＭＳ Ｐゴシック" pitchFamily="50" charset="-128"/>
                <a:cs typeface="Arial" pitchFamily="34" charset="0"/>
              </a:rPr>
              <a:t>Cold </a:t>
            </a:r>
            <a:r>
              <a:rPr lang="en-US" altLang="ja-JP" b="1" dirty="0" smtClean="0">
                <a:latin typeface="Arial" pitchFamily="34" charset="0"/>
                <a:ea typeface="ＭＳ Ｐゴシック" pitchFamily="50" charset="-128"/>
                <a:cs typeface="Arial" pitchFamily="34" charset="0"/>
              </a:rPr>
              <a:t>G</a:t>
            </a:r>
            <a:r>
              <a:rPr lang="en-US" altLang="ja-JP" b="1" dirty="0" smtClean="0">
                <a:solidFill>
                  <a:schemeClr val="tx1"/>
                </a:solidFill>
                <a:latin typeface="Arial" pitchFamily="34" charset="0"/>
                <a:ea typeface="ＭＳ Ｐゴシック" pitchFamily="50" charset="-128"/>
                <a:cs typeface="Arial" pitchFamily="34" charset="0"/>
              </a:rPr>
              <a:t>lass </a:t>
            </a:r>
            <a:r>
              <a:rPr lang="en-US" altLang="ja-JP" b="1" dirty="0" smtClean="0">
                <a:latin typeface="Arial" pitchFamily="34" charset="0"/>
                <a:ea typeface="ＭＳ Ｐゴシック" pitchFamily="50" charset="-128"/>
                <a:cs typeface="Arial" pitchFamily="34" charset="0"/>
              </a:rPr>
              <a:t>S</a:t>
            </a:r>
            <a:r>
              <a:rPr lang="en-US" altLang="ja-JP" b="1" dirty="0" smtClean="0">
                <a:solidFill>
                  <a:schemeClr val="tx1"/>
                </a:solidFill>
                <a:latin typeface="Arial" pitchFamily="34" charset="0"/>
                <a:ea typeface="ＭＳ Ｐゴシック" pitchFamily="50" charset="-128"/>
                <a:cs typeface="Arial" pitchFamily="34" charset="0"/>
              </a:rPr>
              <a:t>urface</a:t>
            </a:r>
            <a:r>
              <a:rPr lang="en-US" altLang="ja-JP" sz="1800" dirty="0" smtClean="0">
                <a:solidFill>
                  <a:schemeClr val="tx1"/>
                </a:solidFill>
                <a:ea typeface="ＭＳ Ｐゴシック" pitchFamily="50" charset="-128"/>
                <a:cs typeface="Arial" pitchFamily="34" charset="0"/>
              </a:rPr>
              <a:t> </a:t>
            </a:r>
            <a:endParaRPr lang="en-US" altLang="ja-JP" sz="1800" dirty="0">
              <a:solidFill>
                <a:schemeClr val="tx1"/>
              </a:solidFill>
              <a:ea typeface="ＭＳ Ｐゴシック" pitchFamily="50" charset="-128"/>
              <a:cs typeface="Arial" pitchFamily="34" charset="0"/>
            </a:endParaRPr>
          </a:p>
        </p:txBody>
      </p:sp>
      <p:sp>
        <p:nvSpPr>
          <p:cNvPr id="19" name="Rectangle 9"/>
          <p:cNvSpPr>
            <a:spLocks/>
          </p:cNvSpPr>
          <p:nvPr/>
        </p:nvSpPr>
        <p:spPr bwMode="auto">
          <a:xfrm>
            <a:off x="648072" y="1052736"/>
            <a:ext cx="4067944" cy="360040"/>
          </a:xfrm>
          <a:prstGeom prst="rect">
            <a:avLst/>
          </a:prstGeom>
          <a:noFill/>
          <a:ln w="12700" cap="flat">
            <a:noFill/>
            <a:miter lim="800000"/>
            <a:headEnd type="none" w="med" len="med"/>
            <a:tailEnd type="none" w="med" len="med"/>
          </a:ln>
        </p:spPr>
        <p:txBody>
          <a:bodyPr lIns="0" tIns="0" rIns="40639" bIns="0"/>
          <a:lstStyle/>
          <a:p>
            <a:pPr marL="39688"/>
            <a:r>
              <a:rPr lang="en-US" altLang="ja-JP" b="1" dirty="0" smtClean="0">
                <a:latin typeface="Arial" pitchFamily="34" charset="0"/>
                <a:ea typeface="ＭＳ Ｐゴシック" pitchFamily="50" charset="-128"/>
                <a:cs typeface="Arial" pitchFamily="34" charset="0"/>
              </a:rPr>
              <a:t>Product of Alum( </a:t>
            </a:r>
            <a:r>
              <a:rPr lang="ja-JP" altLang="en-US" b="1" dirty="0" smtClean="0">
                <a:latin typeface="Arial" pitchFamily="34" charset="0"/>
                <a:ea typeface="ＭＳ Ｐゴシック" pitchFamily="50" charset="-128"/>
                <a:cs typeface="Arial" pitchFamily="34" charset="0"/>
              </a:rPr>
              <a:t>ミョウバン </a:t>
            </a:r>
            <a:r>
              <a:rPr lang="en-US" altLang="ja-JP" b="1" dirty="0" smtClean="0">
                <a:latin typeface="Arial" pitchFamily="34" charset="0"/>
                <a:ea typeface="ＭＳ Ｐゴシック" pitchFamily="50" charset="-128"/>
                <a:cs typeface="Arial" pitchFamily="34" charset="0"/>
              </a:rPr>
              <a:t>)</a:t>
            </a:r>
          </a:p>
          <a:p>
            <a:pPr marL="39688"/>
            <a:r>
              <a:rPr lang="en-US" altLang="ja-JP" sz="1800" dirty="0" smtClean="0">
                <a:solidFill>
                  <a:schemeClr val="tx1"/>
                </a:solidFill>
                <a:ea typeface="ＭＳ Ｐゴシック" pitchFamily="50" charset="-128"/>
                <a:cs typeface="Arial" pitchFamily="34" charset="0"/>
              </a:rPr>
              <a:t> </a:t>
            </a:r>
            <a:endParaRPr lang="en-US" altLang="ja-JP" sz="1800" dirty="0">
              <a:solidFill>
                <a:schemeClr val="tx1"/>
              </a:solidFill>
              <a:ea typeface="ＭＳ Ｐゴシック" pitchFamily="50" charset="-128"/>
              <a:cs typeface="Arial" pitchFamily="34" charset="0"/>
            </a:endParaRPr>
          </a:p>
        </p:txBody>
      </p:sp>
      <p:sp>
        <p:nvSpPr>
          <p:cNvPr id="23" name="正方形/長方形 22"/>
          <p:cNvSpPr/>
          <p:nvPr/>
        </p:nvSpPr>
        <p:spPr>
          <a:xfrm>
            <a:off x="1043608" y="5085184"/>
            <a:ext cx="2076210" cy="769441"/>
          </a:xfrm>
          <a:prstGeom prst="rect">
            <a:avLst/>
          </a:prstGeom>
          <a:noFill/>
          <a:ln>
            <a:noFill/>
          </a:ln>
        </p:spPr>
        <p:txBody>
          <a:bodyPr wrap="none" lIns="91440" tIns="45720" rIns="91440" bIns="45720">
            <a:spAutoFit/>
          </a:bodyPr>
          <a:lstStyle/>
          <a:p>
            <a:pPr algn="ctr"/>
            <a:r>
              <a:rPr lang="ja-JP" altLang="en-US" sz="4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rPr>
              <a:t>⊿</a:t>
            </a:r>
            <a:r>
              <a:rPr lang="en-US" altLang="ja-JP" sz="4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rPr>
              <a:t>S</a:t>
            </a:r>
            <a:r>
              <a:rPr lang="ja-JP" altLang="en-US" sz="4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rPr>
              <a:t>＞０</a:t>
            </a:r>
            <a:endParaRPr lang="ja-JP" altLang="en-US" sz="4400" b="0" cap="none" spc="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endParaRPr>
          </a:p>
        </p:txBody>
      </p:sp>
      <p:sp>
        <p:nvSpPr>
          <p:cNvPr id="24" name="正方形/長方形 23"/>
          <p:cNvSpPr/>
          <p:nvPr/>
        </p:nvSpPr>
        <p:spPr>
          <a:xfrm>
            <a:off x="4644008" y="4653136"/>
            <a:ext cx="3772891" cy="1446550"/>
          </a:xfrm>
          <a:prstGeom prst="rect">
            <a:avLst/>
          </a:prstGeom>
          <a:noFill/>
        </p:spPr>
        <p:txBody>
          <a:bodyPr wrap="none" lIns="91440" tIns="45720" rIns="91440" bIns="45720">
            <a:spAutoFit/>
          </a:bodyPr>
          <a:lstStyle/>
          <a:p>
            <a:pPr algn="ctr"/>
            <a:r>
              <a:rPr lang="en-US" altLang="ja-JP" sz="4400"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Intermolecular </a:t>
            </a:r>
          </a:p>
          <a:p>
            <a:pPr algn="ctr"/>
            <a:r>
              <a:rPr lang="en-US" altLang="ja-JP" sz="4400"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Interaction</a:t>
            </a:r>
            <a:endParaRPr lang="ja-JP" altLang="en-US" sz="4400"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テキスト ボックス 24"/>
          <p:cNvSpPr txBox="1"/>
          <p:nvPr/>
        </p:nvSpPr>
        <p:spPr>
          <a:xfrm>
            <a:off x="1331640" y="6165304"/>
            <a:ext cx="1451038" cy="461665"/>
          </a:xfrm>
          <a:prstGeom prst="rect">
            <a:avLst/>
          </a:prstGeom>
          <a:noFill/>
        </p:spPr>
        <p:txBody>
          <a:bodyPr wrap="none" rtlCol="0">
            <a:spAutoFit/>
          </a:bodyPr>
          <a:lstStyle/>
          <a:p>
            <a:r>
              <a:rPr kumimoji="1" lang="en-US" altLang="ja-JP" sz="2400" b="1" dirty="0" smtClean="0">
                <a:solidFill>
                  <a:srgbClr val="0070C0"/>
                </a:solidFill>
                <a:latin typeface="Arial" pitchFamily="34" charset="0"/>
                <a:cs typeface="Arial" pitchFamily="34" charset="0"/>
              </a:rPr>
              <a:t>Disorder</a:t>
            </a:r>
            <a:endParaRPr kumimoji="1" lang="ja-JP" altLang="en-US" sz="2400" b="1" dirty="0">
              <a:solidFill>
                <a:srgbClr val="0070C0"/>
              </a:solidFill>
              <a:latin typeface="Arial" pitchFamily="34" charset="0"/>
              <a:cs typeface="Arial" pitchFamily="34" charset="0"/>
            </a:endParaRPr>
          </a:p>
        </p:txBody>
      </p:sp>
      <p:sp>
        <p:nvSpPr>
          <p:cNvPr id="26" name="テキスト ボックス 25"/>
          <p:cNvSpPr txBox="1"/>
          <p:nvPr/>
        </p:nvSpPr>
        <p:spPr>
          <a:xfrm>
            <a:off x="5940152" y="6165304"/>
            <a:ext cx="1023037" cy="461665"/>
          </a:xfrm>
          <a:prstGeom prst="rect">
            <a:avLst/>
          </a:prstGeom>
          <a:noFill/>
        </p:spPr>
        <p:txBody>
          <a:bodyPr wrap="none" rtlCol="0">
            <a:spAutoFit/>
          </a:bodyPr>
          <a:lstStyle/>
          <a:p>
            <a:r>
              <a:rPr lang="en-US" altLang="ja-JP" sz="2400" b="1" dirty="0" smtClean="0">
                <a:solidFill>
                  <a:srgbClr val="C00000"/>
                </a:solidFill>
                <a:latin typeface="Arial" pitchFamily="34" charset="0"/>
                <a:cs typeface="Arial" pitchFamily="34" charset="0"/>
              </a:rPr>
              <a:t>O</a:t>
            </a:r>
            <a:r>
              <a:rPr kumimoji="1" lang="en-US" altLang="ja-JP" sz="2400" b="1" dirty="0" smtClean="0">
                <a:solidFill>
                  <a:srgbClr val="C00000"/>
                </a:solidFill>
                <a:latin typeface="Arial" pitchFamily="34" charset="0"/>
                <a:cs typeface="Arial" pitchFamily="34" charset="0"/>
              </a:rPr>
              <a:t>rder</a:t>
            </a:r>
            <a:endParaRPr kumimoji="1" lang="ja-JP" altLang="en-US" sz="2400" b="1" dirty="0">
              <a:solidFill>
                <a:srgbClr val="C00000"/>
              </a:solidFill>
              <a:latin typeface="Arial" pitchFamily="34" charset="0"/>
              <a:cs typeface="Arial" pitchFamily="34" charset="0"/>
            </a:endParaRPr>
          </a:p>
        </p:txBody>
      </p:sp>
      <p:sp>
        <p:nvSpPr>
          <p:cNvPr id="27" name="正方形/長方形 26"/>
          <p:cNvSpPr/>
          <p:nvPr/>
        </p:nvSpPr>
        <p:spPr>
          <a:xfrm>
            <a:off x="3563888" y="4653136"/>
            <a:ext cx="904415" cy="156966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altLang="ja-JP" sz="9600" b="1" cap="none" spc="0" dirty="0" smtClean="0">
                <a:ln/>
                <a:solidFill>
                  <a:schemeClr val="accent3"/>
                </a:solidFill>
                <a:effectLst/>
                <a:latin typeface="Arial" pitchFamily="34" charset="0"/>
                <a:cs typeface="Arial" pitchFamily="34" charset="0"/>
              </a:rPr>
              <a:t>&lt;</a:t>
            </a:r>
            <a:endParaRPr lang="ja-JP" altLang="en-US" sz="9600" b="1" cap="none" spc="0" dirty="0">
              <a:ln/>
              <a:solidFill>
                <a:schemeClr val="accent3"/>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18" name="Picture 166"/>
          <p:cNvPicPr>
            <a:picLocks noChangeAspect="1" noChangeArrowheads="1"/>
          </p:cNvPicPr>
          <p:nvPr/>
        </p:nvPicPr>
        <p:blipFill>
          <a:blip r:embed="rId3" cstate="print"/>
          <a:srcRect/>
          <a:stretch>
            <a:fillRect/>
          </a:stretch>
        </p:blipFill>
        <p:spPr bwMode="auto">
          <a:xfrm>
            <a:off x="34206" y="3493169"/>
            <a:ext cx="1441450" cy="1296988"/>
          </a:xfrm>
          <a:prstGeom prst="rect">
            <a:avLst/>
          </a:prstGeom>
          <a:noFill/>
          <a:ln w="25400" algn="ctr">
            <a:noFill/>
            <a:miter lim="800000"/>
            <a:headEnd/>
            <a:tailEnd/>
          </a:ln>
          <a:effectLst/>
        </p:spPr>
      </p:pic>
      <p:pic>
        <p:nvPicPr>
          <p:cNvPr id="49319" name="Picture 167"/>
          <p:cNvPicPr>
            <a:picLocks noChangeAspect="1" noChangeArrowheads="1"/>
          </p:cNvPicPr>
          <p:nvPr/>
        </p:nvPicPr>
        <p:blipFill>
          <a:blip r:embed="rId4" cstate="print"/>
          <a:srcRect/>
          <a:stretch>
            <a:fillRect/>
          </a:stretch>
        </p:blipFill>
        <p:spPr bwMode="auto">
          <a:xfrm>
            <a:off x="1403351" y="2977232"/>
            <a:ext cx="3133725" cy="2287587"/>
          </a:xfrm>
          <a:prstGeom prst="rect">
            <a:avLst/>
          </a:prstGeom>
          <a:noFill/>
          <a:ln w="25400" algn="ctr">
            <a:noFill/>
            <a:miter lim="800000"/>
            <a:headEnd/>
            <a:tailEnd/>
          </a:ln>
          <a:effectLst/>
        </p:spPr>
      </p:pic>
      <p:sp>
        <p:nvSpPr>
          <p:cNvPr id="49320" name="Text Box 168"/>
          <p:cNvSpPr txBox="1">
            <a:spLocks noChangeArrowheads="1"/>
          </p:cNvSpPr>
          <p:nvPr/>
        </p:nvSpPr>
        <p:spPr bwMode="auto">
          <a:xfrm>
            <a:off x="179512" y="2627620"/>
            <a:ext cx="2236510" cy="369332"/>
          </a:xfrm>
          <a:prstGeom prst="rect">
            <a:avLst/>
          </a:prstGeom>
          <a:noFill/>
          <a:ln w="25400" algn="ctr">
            <a:noFill/>
            <a:miter lim="800000"/>
            <a:headEnd/>
            <a:tailEnd/>
          </a:ln>
          <a:effectLst/>
        </p:spPr>
        <p:txBody>
          <a:bodyPr wrap="none">
            <a:spAutoFit/>
          </a:bodyPr>
          <a:lstStyle/>
          <a:p>
            <a:r>
              <a:rPr lang="en-US" altLang="ja-JP" b="1" dirty="0">
                <a:latin typeface="Arial" pitchFamily="34" charset="0"/>
                <a:cs typeface="Arial" pitchFamily="34" charset="0"/>
              </a:rPr>
              <a:t>Hydrogen bonding</a:t>
            </a:r>
          </a:p>
        </p:txBody>
      </p:sp>
      <p:sp>
        <p:nvSpPr>
          <p:cNvPr id="49329" name="Rectangle 177"/>
          <p:cNvSpPr>
            <a:spLocks noGrp="1" noChangeArrowheads="1"/>
          </p:cNvSpPr>
          <p:nvPr>
            <p:ph type="title"/>
          </p:nvPr>
        </p:nvSpPr>
        <p:spPr>
          <a:xfrm>
            <a:off x="457200" y="-90488"/>
            <a:ext cx="8229600" cy="1143001"/>
          </a:xfrm>
          <a:noFill/>
          <a:ln/>
        </p:spPr>
        <p:txBody>
          <a:bodyPr/>
          <a:lstStyle/>
          <a:p>
            <a:r>
              <a:rPr lang="en-US" altLang="ja-JP" sz="2800" b="1" dirty="0" smtClean="0">
                <a:solidFill>
                  <a:schemeClr val="tx2"/>
                </a:solidFill>
                <a:latin typeface="Arial" pitchFamily="34" charset="0"/>
                <a:cs typeface="Arial" pitchFamily="34" charset="0"/>
              </a:rPr>
              <a:t>Self-Assembly</a:t>
            </a:r>
            <a:endParaRPr lang="en-US" altLang="ja-JP" sz="2800" b="1" dirty="0">
              <a:solidFill>
                <a:schemeClr val="tx2"/>
              </a:solidFill>
              <a:latin typeface="Arial" pitchFamily="34" charset="0"/>
              <a:cs typeface="Arial" pitchFamily="34" charset="0"/>
            </a:endParaRPr>
          </a:p>
        </p:txBody>
      </p:sp>
      <p:pic>
        <p:nvPicPr>
          <p:cNvPr id="49330" name="Picture 178"/>
          <p:cNvPicPr>
            <a:picLocks noChangeAspect="1" noChangeArrowheads="1"/>
          </p:cNvPicPr>
          <p:nvPr/>
        </p:nvPicPr>
        <p:blipFill>
          <a:blip r:embed="rId5" cstate="print"/>
          <a:srcRect/>
          <a:stretch>
            <a:fillRect/>
          </a:stretch>
        </p:blipFill>
        <p:spPr bwMode="auto">
          <a:xfrm>
            <a:off x="4427984" y="3280445"/>
            <a:ext cx="1944688" cy="1785937"/>
          </a:xfrm>
          <a:prstGeom prst="rect">
            <a:avLst/>
          </a:prstGeom>
          <a:noFill/>
          <a:ln w="25400" algn="ctr">
            <a:noFill/>
            <a:miter lim="800000"/>
            <a:headEnd/>
            <a:tailEnd/>
          </a:ln>
          <a:effectLst/>
        </p:spPr>
      </p:pic>
      <p:sp>
        <p:nvSpPr>
          <p:cNvPr id="49331" name="Text Box 179"/>
          <p:cNvSpPr txBox="1">
            <a:spLocks noChangeArrowheads="1"/>
          </p:cNvSpPr>
          <p:nvPr/>
        </p:nvSpPr>
        <p:spPr bwMode="auto">
          <a:xfrm>
            <a:off x="4499992" y="2636912"/>
            <a:ext cx="2971711" cy="369332"/>
          </a:xfrm>
          <a:prstGeom prst="rect">
            <a:avLst/>
          </a:prstGeom>
          <a:noFill/>
          <a:ln w="25400" algn="ctr">
            <a:noFill/>
            <a:miter lim="800000"/>
            <a:headEnd/>
            <a:tailEnd/>
          </a:ln>
          <a:effectLst/>
        </p:spPr>
        <p:txBody>
          <a:bodyPr wrap="none">
            <a:spAutoFit/>
          </a:bodyPr>
          <a:lstStyle/>
          <a:p>
            <a:r>
              <a:rPr lang="en-US" altLang="ja-JP" b="1" dirty="0">
                <a:latin typeface="Arial" pitchFamily="34" charset="0"/>
                <a:cs typeface="Arial" pitchFamily="34" charset="0"/>
              </a:rPr>
              <a:t>van </a:t>
            </a:r>
            <a:r>
              <a:rPr lang="en-US" altLang="ja-JP" b="1" dirty="0" err="1">
                <a:latin typeface="Arial" pitchFamily="34" charset="0"/>
                <a:cs typeface="Arial" pitchFamily="34" charset="0"/>
              </a:rPr>
              <a:t>der</a:t>
            </a:r>
            <a:r>
              <a:rPr lang="en-US" altLang="ja-JP" b="1" dirty="0">
                <a:latin typeface="Arial" pitchFamily="34" charset="0"/>
                <a:cs typeface="Arial" pitchFamily="34" charset="0"/>
              </a:rPr>
              <a:t> Waals interaction</a:t>
            </a:r>
          </a:p>
        </p:txBody>
      </p:sp>
      <p:sp>
        <p:nvSpPr>
          <p:cNvPr id="49338" name="Text Box 186"/>
          <p:cNvSpPr txBox="1">
            <a:spLocks noChangeArrowheads="1"/>
          </p:cNvSpPr>
          <p:nvPr/>
        </p:nvSpPr>
        <p:spPr bwMode="auto">
          <a:xfrm>
            <a:off x="827088" y="1550120"/>
            <a:ext cx="7486650" cy="366712"/>
          </a:xfrm>
          <a:prstGeom prst="rect">
            <a:avLst/>
          </a:prstGeom>
          <a:noFill/>
          <a:ln w="25400" algn="ctr">
            <a:noFill/>
            <a:miter lim="800000"/>
            <a:headEnd/>
            <a:tailEnd/>
          </a:ln>
          <a:effectLst/>
        </p:spPr>
        <p:txBody>
          <a:bodyPr wrap="none">
            <a:spAutoFit/>
          </a:bodyPr>
          <a:lstStyle/>
          <a:p>
            <a:r>
              <a:rPr lang="en-US" altLang="ja-JP" b="1" dirty="0">
                <a:latin typeface="Arial" pitchFamily="34" charset="0"/>
                <a:cs typeface="Arial" pitchFamily="34" charset="0"/>
              </a:rPr>
              <a:t>2D </a:t>
            </a:r>
            <a:r>
              <a:rPr lang="en-US" altLang="ja-JP" b="1" dirty="0" err="1">
                <a:latin typeface="Arial" pitchFamily="34" charset="0"/>
                <a:cs typeface="Arial" pitchFamily="34" charset="0"/>
              </a:rPr>
              <a:t>nano</a:t>
            </a:r>
            <a:r>
              <a:rPr lang="en-US" altLang="ja-JP" b="1" dirty="0">
                <a:latin typeface="Arial" pitchFamily="34" charset="0"/>
                <a:cs typeface="Arial" pitchFamily="34" charset="0"/>
              </a:rPr>
              <a:t>-architectures are constructed by molecular self-assembly.</a:t>
            </a:r>
          </a:p>
        </p:txBody>
      </p:sp>
      <p:pic>
        <p:nvPicPr>
          <p:cNvPr id="49344" name="Picture 192"/>
          <p:cNvPicPr>
            <a:picLocks noChangeAspect="1" noChangeArrowheads="1"/>
          </p:cNvPicPr>
          <p:nvPr/>
        </p:nvPicPr>
        <p:blipFill>
          <a:blip r:embed="rId6" cstate="print"/>
          <a:srcRect/>
          <a:stretch>
            <a:fillRect/>
          </a:stretch>
        </p:blipFill>
        <p:spPr bwMode="auto">
          <a:xfrm>
            <a:off x="7126734" y="3240757"/>
            <a:ext cx="1841500" cy="1871663"/>
          </a:xfrm>
          <a:prstGeom prst="rect">
            <a:avLst/>
          </a:prstGeom>
          <a:noFill/>
          <a:ln w="25400" algn="ctr">
            <a:noFill/>
            <a:miter lim="800000"/>
            <a:headEnd/>
            <a:tailEnd/>
          </a:ln>
          <a:effectLst/>
        </p:spPr>
      </p:pic>
      <p:sp>
        <p:nvSpPr>
          <p:cNvPr id="49345" name="Oval 193"/>
          <p:cNvSpPr>
            <a:spLocks noChangeArrowheads="1"/>
          </p:cNvSpPr>
          <p:nvPr/>
        </p:nvSpPr>
        <p:spPr bwMode="auto">
          <a:xfrm>
            <a:off x="5505897" y="3834482"/>
            <a:ext cx="287337" cy="287338"/>
          </a:xfrm>
          <a:prstGeom prst="ellipse">
            <a:avLst/>
          </a:prstGeom>
          <a:noFill/>
          <a:ln w="25400" algn="ctr">
            <a:solidFill>
              <a:schemeClr val="bg1"/>
            </a:solidFill>
            <a:round/>
            <a:headEnd/>
            <a:tailEnd/>
          </a:ln>
          <a:effectLst/>
        </p:spPr>
        <p:txBody>
          <a:bodyPr anchor="ctr">
            <a:spAutoFit/>
          </a:bodyPr>
          <a:lstStyle/>
          <a:p>
            <a:endParaRPr lang="ja-JP" altLang="en-US"/>
          </a:p>
        </p:txBody>
      </p:sp>
      <p:sp>
        <p:nvSpPr>
          <p:cNvPr id="49347" name="Text Box 195"/>
          <p:cNvSpPr txBox="1">
            <a:spLocks noChangeArrowheads="1"/>
          </p:cNvSpPr>
          <p:nvPr/>
        </p:nvSpPr>
        <p:spPr bwMode="auto">
          <a:xfrm>
            <a:off x="1293813" y="5242594"/>
            <a:ext cx="3062288" cy="274638"/>
          </a:xfrm>
          <a:prstGeom prst="rect">
            <a:avLst/>
          </a:prstGeom>
          <a:noFill/>
          <a:ln w="25400" algn="ctr">
            <a:noFill/>
            <a:miter lim="800000"/>
            <a:headEnd/>
            <a:tailEnd/>
          </a:ln>
          <a:effectLst/>
        </p:spPr>
        <p:txBody>
          <a:bodyPr wrap="none">
            <a:spAutoFit/>
          </a:bodyPr>
          <a:lstStyle/>
          <a:p>
            <a:r>
              <a:rPr lang="en-US" altLang="ja-JP" sz="1200" dirty="0" err="1">
                <a:latin typeface="Arial" pitchFamily="34" charset="0"/>
                <a:cs typeface="Arial" pitchFamily="34" charset="0"/>
              </a:rPr>
              <a:t>Heckl</a:t>
            </a:r>
            <a:r>
              <a:rPr lang="en-US" altLang="ja-JP" sz="1200" dirty="0">
                <a:latin typeface="Arial" pitchFamily="34" charset="0"/>
                <a:cs typeface="Arial" pitchFamily="34" charset="0"/>
              </a:rPr>
              <a:t>, W. M. et al. </a:t>
            </a:r>
            <a:r>
              <a:rPr lang="en-US" altLang="ja-JP" sz="1200" i="1" dirty="0">
                <a:latin typeface="Arial" pitchFamily="34" charset="0"/>
                <a:cs typeface="Arial" pitchFamily="34" charset="0"/>
              </a:rPr>
              <a:t>Single Mol.</a:t>
            </a:r>
            <a:r>
              <a:rPr lang="en-US" altLang="ja-JP" sz="1200" dirty="0">
                <a:latin typeface="Arial" pitchFamily="34" charset="0"/>
                <a:cs typeface="Arial" pitchFamily="34" charset="0"/>
              </a:rPr>
              <a:t> </a:t>
            </a:r>
            <a:r>
              <a:rPr lang="en-US" altLang="ja-JP" sz="1200" b="1" dirty="0">
                <a:latin typeface="Arial" pitchFamily="34" charset="0"/>
                <a:cs typeface="Arial" pitchFamily="34" charset="0"/>
              </a:rPr>
              <a:t>2002</a:t>
            </a:r>
            <a:r>
              <a:rPr lang="en-US" altLang="ja-JP" sz="1200" dirty="0">
                <a:latin typeface="Arial" pitchFamily="34" charset="0"/>
                <a:cs typeface="Arial" pitchFamily="34" charset="0"/>
              </a:rPr>
              <a:t>, </a:t>
            </a:r>
            <a:r>
              <a:rPr lang="en-US" altLang="ja-JP" sz="1200" i="1" dirty="0">
                <a:latin typeface="Arial" pitchFamily="34" charset="0"/>
                <a:cs typeface="Arial" pitchFamily="34" charset="0"/>
              </a:rPr>
              <a:t>3</a:t>
            </a:r>
            <a:r>
              <a:rPr lang="en-US" altLang="ja-JP" sz="1200" dirty="0">
                <a:latin typeface="Arial" pitchFamily="34" charset="0"/>
                <a:cs typeface="Arial" pitchFamily="34" charset="0"/>
              </a:rPr>
              <a:t>, 25.</a:t>
            </a:r>
          </a:p>
        </p:txBody>
      </p:sp>
      <p:sp>
        <p:nvSpPr>
          <p:cNvPr id="49349" name="Text Box 197"/>
          <p:cNvSpPr txBox="1">
            <a:spLocks noChangeArrowheads="1"/>
          </p:cNvSpPr>
          <p:nvPr/>
        </p:nvSpPr>
        <p:spPr bwMode="auto">
          <a:xfrm>
            <a:off x="5758309" y="5242595"/>
            <a:ext cx="3001963" cy="274637"/>
          </a:xfrm>
          <a:prstGeom prst="rect">
            <a:avLst/>
          </a:prstGeom>
          <a:noFill/>
          <a:ln w="25400" algn="ctr">
            <a:noFill/>
            <a:miter lim="800000"/>
            <a:headEnd/>
            <a:tailEnd/>
          </a:ln>
          <a:effectLst/>
        </p:spPr>
        <p:txBody>
          <a:bodyPr wrap="none">
            <a:spAutoFit/>
          </a:bodyPr>
          <a:lstStyle/>
          <a:p>
            <a:r>
              <a:rPr lang="en-US" altLang="ja-JP" sz="1200" dirty="0" err="1">
                <a:latin typeface="Arial" pitchFamily="34" charset="0"/>
                <a:cs typeface="Arial" pitchFamily="34" charset="0"/>
              </a:rPr>
              <a:t>Charra</a:t>
            </a:r>
            <a:r>
              <a:rPr lang="en-US" altLang="ja-JP" sz="1200" dirty="0">
                <a:latin typeface="Arial" pitchFamily="34" charset="0"/>
                <a:cs typeface="Arial" pitchFamily="34" charset="0"/>
              </a:rPr>
              <a:t>, F. et al. </a:t>
            </a:r>
            <a:r>
              <a:rPr lang="en-US" altLang="ja-JP" sz="1200" i="1" dirty="0" err="1">
                <a:latin typeface="Arial" pitchFamily="34" charset="0"/>
                <a:cs typeface="Arial" pitchFamily="34" charset="0"/>
              </a:rPr>
              <a:t>Nano</a:t>
            </a:r>
            <a:r>
              <a:rPr lang="en-US" altLang="ja-JP" sz="1200" i="1" dirty="0">
                <a:latin typeface="Arial" pitchFamily="34" charset="0"/>
                <a:cs typeface="Arial" pitchFamily="34" charset="0"/>
              </a:rPr>
              <a:t> </a:t>
            </a:r>
            <a:r>
              <a:rPr lang="en-US" altLang="ja-JP" sz="1200" i="1" dirty="0" err="1">
                <a:latin typeface="Arial" pitchFamily="34" charset="0"/>
                <a:cs typeface="Arial" pitchFamily="34" charset="0"/>
              </a:rPr>
              <a:t>Lett</a:t>
            </a:r>
            <a:r>
              <a:rPr lang="en-US" altLang="ja-JP" sz="1200" i="1" dirty="0">
                <a:latin typeface="Arial" pitchFamily="34" charset="0"/>
                <a:cs typeface="Arial" pitchFamily="34" charset="0"/>
              </a:rPr>
              <a:t>.</a:t>
            </a:r>
            <a:r>
              <a:rPr lang="en-US" altLang="ja-JP" sz="1200" dirty="0">
                <a:latin typeface="Arial" pitchFamily="34" charset="0"/>
                <a:cs typeface="Arial" pitchFamily="34" charset="0"/>
              </a:rPr>
              <a:t> </a:t>
            </a:r>
            <a:r>
              <a:rPr lang="en-US" altLang="ja-JP" sz="1200" b="1" dirty="0">
                <a:latin typeface="Arial" pitchFamily="34" charset="0"/>
                <a:cs typeface="Arial" pitchFamily="34" charset="0"/>
              </a:rPr>
              <a:t>2006</a:t>
            </a:r>
            <a:r>
              <a:rPr lang="en-US" altLang="ja-JP" sz="1200" dirty="0">
                <a:latin typeface="Arial" pitchFamily="34" charset="0"/>
                <a:cs typeface="Arial" pitchFamily="34" charset="0"/>
              </a:rPr>
              <a:t>, </a:t>
            </a:r>
            <a:r>
              <a:rPr lang="en-US" altLang="ja-JP" sz="1200" i="1" dirty="0">
                <a:latin typeface="Arial" pitchFamily="34" charset="0"/>
                <a:cs typeface="Arial" pitchFamily="34" charset="0"/>
              </a:rPr>
              <a:t>6</a:t>
            </a:r>
            <a:r>
              <a:rPr lang="en-US" altLang="ja-JP" sz="1200" dirty="0">
                <a:latin typeface="Arial" pitchFamily="34" charset="0"/>
                <a:cs typeface="Arial" pitchFamily="34" charset="0"/>
              </a:rPr>
              <a:t>, 1360.</a:t>
            </a:r>
          </a:p>
        </p:txBody>
      </p:sp>
      <p:grpSp>
        <p:nvGrpSpPr>
          <p:cNvPr id="2" name="Group 200"/>
          <p:cNvGrpSpPr>
            <a:grpSpLocks/>
          </p:cNvGrpSpPr>
          <p:nvPr/>
        </p:nvGrpSpPr>
        <p:grpSpPr bwMode="auto">
          <a:xfrm>
            <a:off x="5831334" y="3961482"/>
            <a:ext cx="1295400" cy="71438"/>
            <a:chOff x="930" y="3340"/>
            <a:chExt cx="816" cy="45"/>
          </a:xfrm>
        </p:grpSpPr>
        <p:sp>
          <p:nvSpPr>
            <p:cNvPr id="49346" name="Line 194"/>
            <p:cNvSpPr>
              <a:spLocks noChangeShapeType="1"/>
            </p:cNvSpPr>
            <p:nvPr/>
          </p:nvSpPr>
          <p:spPr bwMode="auto">
            <a:xfrm flipH="1" flipV="1">
              <a:off x="930" y="3340"/>
              <a:ext cx="635" cy="45"/>
            </a:xfrm>
            <a:prstGeom prst="line">
              <a:avLst/>
            </a:prstGeom>
            <a:noFill/>
            <a:ln w="25400">
              <a:solidFill>
                <a:schemeClr val="bg1"/>
              </a:solidFill>
              <a:round/>
              <a:headEnd/>
              <a:tailEnd type="triangle" w="med" len="med"/>
            </a:ln>
            <a:effectLst/>
          </p:spPr>
          <p:txBody>
            <a:bodyPr anchor="ctr">
              <a:spAutoFit/>
            </a:bodyPr>
            <a:lstStyle/>
            <a:p>
              <a:endParaRPr lang="ja-JP" altLang="en-US"/>
            </a:p>
          </p:txBody>
        </p:sp>
        <p:sp>
          <p:nvSpPr>
            <p:cNvPr id="49351" name="Line 199"/>
            <p:cNvSpPr>
              <a:spLocks noChangeShapeType="1"/>
            </p:cNvSpPr>
            <p:nvPr/>
          </p:nvSpPr>
          <p:spPr bwMode="auto">
            <a:xfrm>
              <a:off x="1239" y="3360"/>
              <a:ext cx="507" cy="25"/>
            </a:xfrm>
            <a:prstGeom prst="line">
              <a:avLst/>
            </a:prstGeom>
            <a:noFill/>
            <a:ln w="25400">
              <a:solidFill>
                <a:schemeClr val="tx1"/>
              </a:solidFill>
              <a:round/>
              <a:headEnd/>
              <a:tailEnd/>
            </a:ln>
            <a:effectLst/>
          </p:spPr>
          <p:txBody>
            <a:bodyPr anchor="ctr">
              <a:spAutoFit/>
            </a:bodyPr>
            <a:lstStyle/>
            <a:p>
              <a:endParaRPr lang="ja-JP" alt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4"/>
          <p:cNvSpPr txBox="1">
            <a:spLocks noChangeArrowheads="1"/>
          </p:cNvSpPr>
          <p:nvPr/>
        </p:nvSpPr>
        <p:spPr bwMode="auto">
          <a:xfrm>
            <a:off x="107951" y="908050"/>
            <a:ext cx="2303810" cy="400050"/>
          </a:xfrm>
          <a:prstGeom prst="rect">
            <a:avLst/>
          </a:prstGeom>
          <a:noFill/>
          <a:ln w="9525">
            <a:noFill/>
            <a:miter lim="800000"/>
            <a:headEnd/>
            <a:tailEnd/>
          </a:ln>
        </p:spPr>
        <p:txBody>
          <a:bodyPr wrap="square">
            <a:spAutoFit/>
          </a:bodyPr>
          <a:lstStyle/>
          <a:p>
            <a:pPr algn="just"/>
            <a:r>
              <a:rPr lang="en-US" altLang="ja-JP" sz="2000" b="1" dirty="0">
                <a:latin typeface="Arial" pitchFamily="34" charset="0"/>
                <a:cs typeface="Arial" pitchFamily="34" charset="0"/>
              </a:rPr>
              <a:t>Hydrogen bond </a:t>
            </a:r>
          </a:p>
        </p:txBody>
      </p:sp>
      <p:pic>
        <p:nvPicPr>
          <p:cNvPr id="6147" name="Picture 13"/>
          <p:cNvPicPr>
            <a:picLocks noChangeAspect="1" noChangeArrowheads="1"/>
          </p:cNvPicPr>
          <p:nvPr/>
        </p:nvPicPr>
        <p:blipFill>
          <a:blip r:embed="rId3" cstate="print"/>
          <a:srcRect/>
          <a:stretch>
            <a:fillRect/>
          </a:stretch>
        </p:blipFill>
        <p:spPr bwMode="auto">
          <a:xfrm>
            <a:off x="741363" y="1268413"/>
            <a:ext cx="3611562" cy="1771650"/>
          </a:xfrm>
          <a:prstGeom prst="rect">
            <a:avLst/>
          </a:prstGeom>
          <a:noFill/>
          <a:ln w="9525">
            <a:noFill/>
            <a:miter lim="800000"/>
            <a:headEnd/>
            <a:tailEnd/>
          </a:ln>
        </p:spPr>
      </p:pic>
      <p:sp>
        <p:nvSpPr>
          <p:cNvPr id="6148" name="正方形/長方形 16"/>
          <p:cNvSpPr>
            <a:spLocks noChangeArrowheads="1"/>
          </p:cNvSpPr>
          <p:nvPr/>
        </p:nvSpPr>
        <p:spPr bwMode="auto">
          <a:xfrm>
            <a:off x="1692275" y="5805488"/>
            <a:ext cx="3571875" cy="276225"/>
          </a:xfrm>
          <a:prstGeom prst="rect">
            <a:avLst/>
          </a:prstGeom>
          <a:noFill/>
          <a:ln w="9525">
            <a:noFill/>
            <a:miter lim="800000"/>
            <a:headEnd/>
            <a:tailEnd/>
          </a:ln>
        </p:spPr>
        <p:txBody>
          <a:bodyPr>
            <a:spAutoFit/>
          </a:bodyPr>
          <a:lstStyle/>
          <a:p>
            <a:endParaRPr lang="ja-JP" altLang="en-US" sz="1200"/>
          </a:p>
        </p:txBody>
      </p:sp>
      <p:sp>
        <p:nvSpPr>
          <p:cNvPr id="17" name="スライド番号プレースホルダ 16"/>
          <p:cNvSpPr>
            <a:spLocks noGrp="1"/>
          </p:cNvSpPr>
          <p:nvPr>
            <p:ph type="sldNum" sz="quarter" idx="12"/>
          </p:nvPr>
        </p:nvSpPr>
        <p:spPr/>
        <p:txBody>
          <a:bodyPr/>
          <a:lstStyle/>
          <a:p>
            <a:pPr>
              <a:defRPr/>
            </a:pPr>
            <a:fld id="{826407FB-1AC7-4C3F-86FF-4AD0750A4CE8}" type="slidenum">
              <a:rPr lang="ja-JP" altLang="en-US" smtClean="0"/>
              <a:pPr>
                <a:defRPr/>
              </a:pPr>
              <a:t>8</a:t>
            </a:fld>
            <a:endParaRPr lang="ja-JP" altLang="en-US" dirty="0"/>
          </a:p>
        </p:txBody>
      </p:sp>
      <p:sp>
        <p:nvSpPr>
          <p:cNvPr id="19" name="タイトル 3"/>
          <p:cNvSpPr txBox="1">
            <a:spLocks/>
          </p:cNvSpPr>
          <p:nvPr/>
        </p:nvSpPr>
        <p:spPr bwMode="auto">
          <a:xfrm>
            <a:off x="1763713" y="44450"/>
            <a:ext cx="5688012" cy="1368425"/>
          </a:xfrm>
          <a:prstGeom prst="rect">
            <a:avLst/>
          </a:prstGeom>
          <a:noFill/>
          <a:ln w="9525">
            <a:noFill/>
            <a:miter lim="800000"/>
            <a:headEnd/>
            <a:tailEnd/>
          </a:ln>
        </p:spPr>
        <p:txBody>
          <a:bodyPr anchor="ctr">
            <a:noAutofit/>
          </a:bodyPr>
          <a:lstStyle/>
          <a:p>
            <a:pPr algn="ctr" fontAlgn="auto">
              <a:spcAft>
                <a:spcPts val="0"/>
              </a:spcAft>
              <a:defRPr/>
            </a:pPr>
            <a:r>
              <a:rPr lang="en-US" altLang="ja-JP" sz="2800" b="1" dirty="0">
                <a:solidFill>
                  <a:schemeClr val="tx2"/>
                </a:solidFill>
                <a:latin typeface="Arial" pitchFamily="34" charset="0"/>
                <a:ea typeface="+mj-ea"/>
                <a:cs typeface="Arial" pitchFamily="34" charset="0"/>
              </a:rPr>
              <a:t>Intermolecular interaction</a:t>
            </a:r>
            <a:br>
              <a:rPr lang="en-US" altLang="ja-JP" sz="2800" b="1" dirty="0">
                <a:solidFill>
                  <a:schemeClr val="tx2"/>
                </a:solidFill>
                <a:latin typeface="Arial" pitchFamily="34" charset="0"/>
                <a:ea typeface="+mj-ea"/>
                <a:cs typeface="Arial" pitchFamily="34" charset="0"/>
              </a:rPr>
            </a:br>
            <a:r>
              <a:rPr lang="en-US" altLang="ja-JP" sz="2800" b="1" dirty="0">
                <a:solidFill>
                  <a:schemeClr val="tx2"/>
                </a:solidFill>
                <a:latin typeface="Arial" pitchFamily="34" charset="0"/>
                <a:ea typeface="+mj-ea"/>
                <a:cs typeface="Arial" pitchFamily="34" charset="0"/>
              </a:rPr>
              <a:t>-Hydrogen bond-</a:t>
            </a:r>
            <a:r>
              <a:rPr lang="en-US" altLang="ja-JP" sz="2800" b="1" dirty="0">
                <a:solidFill>
                  <a:srgbClr val="3333CC"/>
                </a:solidFill>
                <a:latin typeface="Arial" pitchFamily="34" charset="0"/>
                <a:ea typeface="+mj-ea"/>
                <a:cs typeface="Arial" pitchFamily="34" charset="0"/>
              </a:rPr>
              <a:t/>
            </a:r>
            <a:br>
              <a:rPr lang="en-US" altLang="ja-JP" sz="2800" b="1" dirty="0">
                <a:solidFill>
                  <a:srgbClr val="3333CC"/>
                </a:solidFill>
                <a:latin typeface="Arial" pitchFamily="34" charset="0"/>
                <a:ea typeface="+mj-ea"/>
                <a:cs typeface="Arial" pitchFamily="34" charset="0"/>
              </a:rPr>
            </a:br>
            <a:endParaRPr lang="ja-JP" altLang="en-US" sz="2800" b="1" dirty="0">
              <a:solidFill>
                <a:srgbClr val="3333CC"/>
              </a:solidFill>
              <a:latin typeface="Arial" pitchFamily="34" charset="0"/>
              <a:ea typeface="+mj-ea"/>
              <a:cs typeface="Arial" pitchFamily="34" charset="0"/>
            </a:endParaRPr>
          </a:p>
        </p:txBody>
      </p:sp>
      <p:pic>
        <p:nvPicPr>
          <p:cNvPr id="6151" name="Picture 3"/>
          <p:cNvPicPr>
            <a:picLocks noChangeAspect="1" noChangeArrowheads="1"/>
          </p:cNvPicPr>
          <p:nvPr/>
        </p:nvPicPr>
        <p:blipFill>
          <a:blip r:embed="rId4" cstate="print"/>
          <a:srcRect/>
          <a:stretch>
            <a:fillRect/>
          </a:stretch>
        </p:blipFill>
        <p:spPr bwMode="auto">
          <a:xfrm>
            <a:off x="34925" y="3956050"/>
            <a:ext cx="5473700" cy="2425700"/>
          </a:xfrm>
          <a:prstGeom prst="rect">
            <a:avLst/>
          </a:prstGeom>
          <a:noFill/>
          <a:ln w="9525">
            <a:noFill/>
            <a:miter lim="800000"/>
            <a:headEnd/>
            <a:tailEnd/>
          </a:ln>
        </p:spPr>
      </p:pic>
      <p:pic>
        <p:nvPicPr>
          <p:cNvPr id="6152" name="Picture 4"/>
          <p:cNvPicPr>
            <a:picLocks noChangeAspect="1" noChangeArrowheads="1"/>
          </p:cNvPicPr>
          <p:nvPr/>
        </p:nvPicPr>
        <p:blipFill>
          <a:blip r:embed="rId5" cstate="print"/>
          <a:srcRect/>
          <a:stretch>
            <a:fillRect/>
          </a:stretch>
        </p:blipFill>
        <p:spPr bwMode="auto">
          <a:xfrm>
            <a:off x="5868144" y="3429000"/>
            <a:ext cx="2847452" cy="2879824"/>
          </a:xfrm>
          <a:prstGeom prst="rect">
            <a:avLst/>
          </a:prstGeom>
          <a:noFill/>
          <a:ln w="9525">
            <a:noFill/>
            <a:miter lim="800000"/>
            <a:headEnd/>
            <a:tailEnd/>
          </a:ln>
        </p:spPr>
      </p:pic>
      <p:sp>
        <p:nvSpPr>
          <p:cNvPr id="6153" name="正方形/長方形 23"/>
          <p:cNvSpPr>
            <a:spLocks noChangeArrowheads="1"/>
          </p:cNvSpPr>
          <p:nvPr/>
        </p:nvSpPr>
        <p:spPr bwMode="auto">
          <a:xfrm>
            <a:off x="3563938" y="6273800"/>
            <a:ext cx="4537075" cy="522288"/>
          </a:xfrm>
          <a:prstGeom prst="rect">
            <a:avLst/>
          </a:prstGeom>
          <a:noFill/>
          <a:ln w="9525">
            <a:noFill/>
            <a:miter lim="800000"/>
            <a:headEnd/>
            <a:tailEnd/>
          </a:ln>
        </p:spPr>
        <p:txBody>
          <a:bodyPr>
            <a:spAutoFit/>
          </a:bodyPr>
          <a:lstStyle/>
          <a:p>
            <a:r>
              <a:rPr lang="en-US" altLang="ja-JP" sz="1400">
                <a:latin typeface="Arial" pitchFamily="34" charset="0"/>
                <a:cs typeface="Arial" pitchFamily="34" charset="0"/>
              </a:rPr>
              <a:t>Lackinger, M.; Griessl, S.; Heckl, W. M.; Hietschold, M.;</a:t>
            </a:r>
          </a:p>
          <a:p>
            <a:r>
              <a:rPr lang="nb-NO" altLang="ja-JP" sz="1400">
                <a:latin typeface="Arial" pitchFamily="34" charset="0"/>
                <a:cs typeface="Arial" pitchFamily="34" charset="0"/>
              </a:rPr>
              <a:t>Flynn, G. W.; </a:t>
            </a:r>
            <a:r>
              <a:rPr lang="nb-NO" altLang="ja-JP" sz="1400" i="1">
                <a:latin typeface="Arial" pitchFamily="34" charset="0"/>
                <a:cs typeface="Arial" pitchFamily="34" charset="0"/>
              </a:rPr>
              <a:t>Langmuir</a:t>
            </a:r>
            <a:r>
              <a:rPr lang="nb-NO" altLang="ja-JP" sz="1400">
                <a:latin typeface="Arial" pitchFamily="34" charset="0"/>
                <a:cs typeface="Arial" pitchFamily="34" charset="0"/>
              </a:rPr>
              <a:t>, </a:t>
            </a:r>
            <a:r>
              <a:rPr lang="nb-NO" altLang="ja-JP" sz="1400" b="1">
                <a:latin typeface="Arial" pitchFamily="34" charset="0"/>
                <a:cs typeface="Arial" pitchFamily="34" charset="0"/>
              </a:rPr>
              <a:t>2005</a:t>
            </a:r>
            <a:r>
              <a:rPr lang="nb-NO" altLang="ja-JP" sz="1400">
                <a:latin typeface="Arial" pitchFamily="34" charset="0"/>
                <a:cs typeface="Arial" pitchFamily="34" charset="0"/>
              </a:rPr>
              <a:t>, </a:t>
            </a:r>
            <a:r>
              <a:rPr lang="nb-NO" altLang="ja-JP" sz="1400" i="1">
                <a:latin typeface="Arial" pitchFamily="34" charset="0"/>
                <a:cs typeface="Arial" pitchFamily="34" charset="0"/>
              </a:rPr>
              <a:t>21</a:t>
            </a:r>
            <a:r>
              <a:rPr lang="nb-NO" altLang="ja-JP" sz="1400">
                <a:latin typeface="Arial" pitchFamily="34" charset="0"/>
                <a:cs typeface="Arial" pitchFamily="34" charset="0"/>
              </a:rPr>
              <a:t>, 4984.</a:t>
            </a:r>
            <a:endParaRPr lang="ja-JP" altLang="en-US" sz="1400">
              <a:latin typeface="Arial" pitchFamily="34" charset="0"/>
              <a:cs typeface="Arial" pitchFamily="34" charset="0"/>
            </a:endParaRPr>
          </a:p>
        </p:txBody>
      </p:sp>
      <p:pic>
        <p:nvPicPr>
          <p:cNvPr id="6154" name="Picture 6"/>
          <p:cNvPicPr>
            <a:picLocks noChangeAspect="1" noChangeArrowheads="1"/>
          </p:cNvPicPr>
          <p:nvPr/>
        </p:nvPicPr>
        <p:blipFill>
          <a:blip r:embed="rId6" cstate="print"/>
          <a:srcRect/>
          <a:stretch>
            <a:fillRect/>
          </a:stretch>
        </p:blipFill>
        <p:spPr bwMode="auto">
          <a:xfrm>
            <a:off x="2124075" y="3068638"/>
            <a:ext cx="1584325" cy="1392237"/>
          </a:xfrm>
          <a:prstGeom prst="rect">
            <a:avLst/>
          </a:prstGeom>
          <a:noFill/>
          <a:ln w="9525">
            <a:noFill/>
            <a:miter lim="800000"/>
            <a:headEnd/>
            <a:tailEnd/>
          </a:ln>
        </p:spPr>
      </p:pic>
      <p:pic>
        <p:nvPicPr>
          <p:cNvPr id="65540" name="Picture 4" descr="http://taneyama.up.seesaa.net/image/83n836082CC9183.jpg"/>
          <p:cNvPicPr>
            <a:picLocks noChangeAspect="1" noChangeArrowheads="1"/>
          </p:cNvPicPr>
          <p:nvPr/>
        </p:nvPicPr>
        <p:blipFill>
          <a:blip r:embed="rId7" cstate="print"/>
          <a:srcRect/>
          <a:stretch>
            <a:fillRect/>
          </a:stretch>
        </p:blipFill>
        <p:spPr bwMode="auto">
          <a:xfrm>
            <a:off x="5940152" y="1052736"/>
            <a:ext cx="2627784" cy="1751856"/>
          </a:xfrm>
          <a:prstGeom prst="rect">
            <a:avLst/>
          </a:prstGeom>
          <a:noFill/>
        </p:spPr>
      </p:pic>
      <p:sp>
        <p:nvSpPr>
          <p:cNvPr id="13" name="テキスト ボックス 4"/>
          <p:cNvSpPr txBox="1">
            <a:spLocks noChangeArrowheads="1"/>
          </p:cNvSpPr>
          <p:nvPr/>
        </p:nvSpPr>
        <p:spPr bwMode="auto">
          <a:xfrm>
            <a:off x="5940152" y="2780928"/>
            <a:ext cx="2736304" cy="400110"/>
          </a:xfrm>
          <a:prstGeom prst="rect">
            <a:avLst/>
          </a:prstGeom>
          <a:noFill/>
          <a:ln w="9525">
            <a:noFill/>
            <a:miter lim="800000"/>
            <a:headEnd/>
            <a:tailEnd/>
          </a:ln>
        </p:spPr>
        <p:txBody>
          <a:bodyPr wrap="square">
            <a:spAutoFit/>
          </a:bodyPr>
          <a:lstStyle/>
          <a:p>
            <a:pPr algn="just"/>
            <a:r>
              <a:rPr lang="en-US" altLang="ja-JP" sz="2000" b="1" dirty="0" smtClean="0">
                <a:latin typeface="Arial" pitchFamily="34" charset="0"/>
                <a:cs typeface="Arial" pitchFamily="34" charset="0"/>
              </a:rPr>
              <a:t>Honeycomb(</a:t>
            </a:r>
            <a:r>
              <a:rPr lang="ja-JP" altLang="en-US" sz="2000" b="1" dirty="0" smtClean="0">
                <a:latin typeface="Arial" pitchFamily="34" charset="0"/>
                <a:cs typeface="Arial" pitchFamily="34" charset="0"/>
              </a:rPr>
              <a:t>蜂の巣</a:t>
            </a:r>
            <a:r>
              <a:rPr lang="en-US" altLang="ja-JP" sz="2000" b="1" dirty="0" smtClean="0">
                <a:latin typeface="Arial" pitchFamily="34" charset="0"/>
                <a:cs typeface="Arial" pitchFamily="34" charset="0"/>
              </a:rPr>
              <a:t>) </a:t>
            </a:r>
            <a:endParaRPr lang="en-US" altLang="ja-JP"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5"/>
          <p:cNvPicPr>
            <a:picLocks noChangeAspect="1" noChangeArrowheads="1"/>
          </p:cNvPicPr>
          <p:nvPr/>
        </p:nvPicPr>
        <p:blipFill>
          <a:blip r:embed="rId3" cstate="print"/>
          <a:srcRect/>
          <a:stretch>
            <a:fillRect/>
          </a:stretch>
        </p:blipFill>
        <p:spPr bwMode="auto">
          <a:xfrm>
            <a:off x="3419475" y="3357563"/>
            <a:ext cx="2420938" cy="2863850"/>
          </a:xfrm>
          <a:prstGeom prst="rect">
            <a:avLst/>
          </a:prstGeom>
          <a:noFill/>
          <a:ln w="9525">
            <a:noFill/>
            <a:miter lim="800000"/>
            <a:headEnd/>
            <a:tailEnd/>
          </a:ln>
        </p:spPr>
      </p:pic>
      <p:sp>
        <p:nvSpPr>
          <p:cNvPr id="4" name="タイトル 3"/>
          <p:cNvSpPr>
            <a:spLocks noGrp="1"/>
          </p:cNvSpPr>
          <p:nvPr>
            <p:ph type="title"/>
          </p:nvPr>
        </p:nvSpPr>
        <p:spPr>
          <a:xfrm>
            <a:off x="1908175" y="144463"/>
            <a:ext cx="5400675" cy="1196975"/>
          </a:xfrm>
        </p:spPr>
        <p:txBody>
          <a:bodyPr rtlCol="0">
            <a:noAutofit/>
          </a:bodyPr>
          <a:lstStyle/>
          <a:p>
            <a:pPr eaLnBrk="1" fontAlgn="auto" hangingPunct="1">
              <a:spcAft>
                <a:spcPts val="0"/>
              </a:spcAft>
              <a:defRPr/>
            </a:pPr>
            <a:r>
              <a:rPr lang="en-US" altLang="ja-JP" sz="2800" b="1" dirty="0" smtClean="0">
                <a:solidFill>
                  <a:schemeClr val="tx2"/>
                </a:solidFill>
                <a:latin typeface="Arial" pitchFamily="34" charset="0"/>
                <a:cs typeface="Arial" pitchFamily="34" charset="0"/>
              </a:rPr>
              <a:t>Intermolecular interaction</a:t>
            </a:r>
            <a:br>
              <a:rPr lang="en-US" altLang="ja-JP" sz="2800" b="1" dirty="0" smtClean="0">
                <a:solidFill>
                  <a:schemeClr val="tx2"/>
                </a:solidFill>
                <a:latin typeface="Arial" pitchFamily="34" charset="0"/>
                <a:cs typeface="Arial" pitchFamily="34" charset="0"/>
              </a:rPr>
            </a:br>
            <a:r>
              <a:rPr lang="en-US" altLang="ja-JP" sz="2800" b="1" dirty="0" smtClean="0">
                <a:solidFill>
                  <a:schemeClr val="tx2"/>
                </a:solidFill>
                <a:latin typeface="Arial" pitchFamily="34" charset="0"/>
                <a:cs typeface="Arial" pitchFamily="34" charset="0"/>
              </a:rPr>
              <a:t>-Van </a:t>
            </a:r>
            <a:r>
              <a:rPr lang="en-US" altLang="ja-JP" sz="2800" b="1" dirty="0" err="1" smtClean="0">
                <a:solidFill>
                  <a:schemeClr val="tx2"/>
                </a:solidFill>
                <a:latin typeface="Arial" pitchFamily="34" charset="0"/>
                <a:cs typeface="Arial" pitchFamily="34" charset="0"/>
              </a:rPr>
              <a:t>der</a:t>
            </a:r>
            <a:r>
              <a:rPr lang="en-US" altLang="ja-JP" sz="2800" b="1" dirty="0" smtClean="0">
                <a:solidFill>
                  <a:schemeClr val="tx2"/>
                </a:solidFill>
                <a:latin typeface="Arial" pitchFamily="34" charset="0"/>
                <a:cs typeface="Arial" pitchFamily="34" charset="0"/>
              </a:rPr>
              <a:t> </a:t>
            </a:r>
            <a:r>
              <a:rPr lang="en-US" altLang="ja-JP" sz="2800" b="1" dirty="0" smtClean="0">
                <a:solidFill>
                  <a:schemeClr val="tx2"/>
                </a:solidFill>
                <a:latin typeface="Arial" pitchFamily="34" charset="0"/>
                <a:cs typeface="Arial" pitchFamily="34" charset="0"/>
              </a:rPr>
              <a:t>W</a:t>
            </a:r>
            <a:r>
              <a:rPr lang="en-US" altLang="ja-JP" sz="2800" b="1" dirty="0" smtClean="0">
                <a:solidFill>
                  <a:schemeClr val="tx2"/>
                </a:solidFill>
                <a:latin typeface="Arial" pitchFamily="34" charset="0"/>
                <a:cs typeface="Arial" pitchFamily="34" charset="0"/>
              </a:rPr>
              <a:t>aals </a:t>
            </a:r>
            <a:r>
              <a:rPr lang="en-US" altLang="ja-JP" sz="2800" b="1" dirty="0" smtClean="0">
                <a:solidFill>
                  <a:schemeClr val="tx2"/>
                </a:solidFill>
                <a:latin typeface="Arial" pitchFamily="34" charset="0"/>
                <a:cs typeface="Arial" pitchFamily="34" charset="0"/>
              </a:rPr>
              <a:t>interaction-</a:t>
            </a:r>
            <a:br>
              <a:rPr lang="en-US" altLang="ja-JP" sz="2800" b="1" dirty="0" smtClean="0">
                <a:solidFill>
                  <a:schemeClr val="tx2"/>
                </a:solidFill>
                <a:latin typeface="Arial" pitchFamily="34" charset="0"/>
                <a:cs typeface="Arial" pitchFamily="34" charset="0"/>
              </a:rPr>
            </a:br>
            <a:endParaRPr lang="ja-JP" altLang="en-US" sz="2800" b="1" dirty="0" smtClean="0">
              <a:solidFill>
                <a:schemeClr val="tx2"/>
              </a:solidFill>
              <a:latin typeface="Arial" pitchFamily="34" charset="0"/>
              <a:cs typeface="Arial" pitchFamily="34" charset="0"/>
            </a:endParaRPr>
          </a:p>
        </p:txBody>
      </p:sp>
      <p:sp>
        <p:nvSpPr>
          <p:cNvPr id="7172" name="テキスト ボックス 4"/>
          <p:cNvSpPr txBox="1">
            <a:spLocks noChangeArrowheads="1"/>
          </p:cNvSpPr>
          <p:nvPr/>
        </p:nvSpPr>
        <p:spPr bwMode="auto">
          <a:xfrm>
            <a:off x="285750" y="1084263"/>
            <a:ext cx="3350146" cy="400110"/>
          </a:xfrm>
          <a:prstGeom prst="rect">
            <a:avLst/>
          </a:prstGeom>
          <a:noFill/>
          <a:ln w="9525">
            <a:noFill/>
            <a:miter lim="800000"/>
            <a:headEnd/>
            <a:tailEnd/>
          </a:ln>
        </p:spPr>
        <p:txBody>
          <a:bodyPr wrap="square">
            <a:spAutoFit/>
          </a:bodyPr>
          <a:lstStyle/>
          <a:p>
            <a:pPr algn="just"/>
            <a:r>
              <a:rPr lang="en-US" altLang="ja-JP" sz="2000" b="1" dirty="0">
                <a:latin typeface="Arial" pitchFamily="34" charset="0"/>
                <a:cs typeface="Arial" pitchFamily="34" charset="0"/>
              </a:rPr>
              <a:t>Van </a:t>
            </a:r>
            <a:r>
              <a:rPr lang="en-US" altLang="ja-JP" sz="2000" b="1" dirty="0" err="1">
                <a:latin typeface="Arial" pitchFamily="34" charset="0"/>
                <a:cs typeface="Arial" pitchFamily="34" charset="0"/>
              </a:rPr>
              <a:t>der</a:t>
            </a:r>
            <a:r>
              <a:rPr lang="en-US" altLang="ja-JP" sz="2000" b="1" dirty="0">
                <a:latin typeface="Arial" pitchFamily="34" charset="0"/>
                <a:cs typeface="Arial" pitchFamily="34" charset="0"/>
              </a:rPr>
              <a:t> </a:t>
            </a:r>
            <a:r>
              <a:rPr lang="en-US" altLang="ja-JP" sz="2000" b="1" dirty="0" err="1">
                <a:latin typeface="Arial" pitchFamily="34" charset="0"/>
                <a:cs typeface="Arial" pitchFamily="34" charset="0"/>
              </a:rPr>
              <a:t>waals</a:t>
            </a:r>
            <a:r>
              <a:rPr lang="en-US" altLang="ja-JP" sz="2000" b="1" dirty="0">
                <a:latin typeface="Arial" pitchFamily="34" charset="0"/>
                <a:cs typeface="Arial" pitchFamily="34" charset="0"/>
              </a:rPr>
              <a:t> interaction</a:t>
            </a:r>
          </a:p>
        </p:txBody>
      </p:sp>
      <p:pic>
        <p:nvPicPr>
          <p:cNvPr id="7173" name="Picture 15"/>
          <p:cNvPicPr>
            <a:picLocks noChangeAspect="1" noChangeArrowheads="1"/>
          </p:cNvPicPr>
          <p:nvPr/>
        </p:nvPicPr>
        <p:blipFill>
          <a:blip r:embed="rId4" cstate="print"/>
          <a:srcRect/>
          <a:stretch>
            <a:fillRect/>
          </a:stretch>
        </p:blipFill>
        <p:spPr bwMode="auto">
          <a:xfrm>
            <a:off x="684213" y="1484313"/>
            <a:ext cx="3671887" cy="1839912"/>
          </a:xfrm>
          <a:prstGeom prst="rect">
            <a:avLst/>
          </a:prstGeom>
          <a:noFill/>
          <a:ln w="9525">
            <a:noFill/>
            <a:miter lim="800000"/>
            <a:headEnd/>
            <a:tailEnd/>
          </a:ln>
        </p:spPr>
      </p:pic>
      <p:sp>
        <p:nvSpPr>
          <p:cNvPr id="7174" name="正方形/長方形 15"/>
          <p:cNvSpPr>
            <a:spLocks noChangeArrowheads="1"/>
          </p:cNvSpPr>
          <p:nvPr/>
        </p:nvSpPr>
        <p:spPr bwMode="auto">
          <a:xfrm>
            <a:off x="4859338" y="2636838"/>
            <a:ext cx="4249737" cy="646112"/>
          </a:xfrm>
          <a:prstGeom prst="rect">
            <a:avLst/>
          </a:prstGeom>
          <a:noFill/>
          <a:ln w="9525">
            <a:noFill/>
            <a:miter lim="800000"/>
            <a:headEnd/>
            <a:tailEnd/>
          </a:ln>
        </p:spPr>
        <p:txBody>
          <a:bodyPr>
            <a:spAutoFit/>
          </a:bodyPr>
          <a:lstStyle/>
          <a:p>
            <a:r>
              <a:rPr lang="de-DE" altLang="ja-JP" sz="1200" dirty="0">
                <a:latin typeface="Arial" pitchFamily="34" charset="0"/>
                <a:cs typeface="Arial" pitchFamily="34" charset="0"/>
              </a:rPr>
              <a:t>Bléger, D.; Kreher, D.; Mathevet, F.; Attias, A.-J.; Schull, G.; Huard, A.; Douillard, L.; Fiorini-Debuischert, C.; Charra, F. </a:t>
            </a:r>
            <a:r>
              <a:rPr lang="de-DE" altLang="ja-JP" sz="1200" i="1" dirty="0">
                <a:latin typeface="Arial" pitchFamily="34" charset="0"/>
                <a:cs typeface="Arial" pitchFamily="34" charset="0"/>
              </a:rPr>
              <a:t>Angew. Chem. Int. Ed. </a:t>
            </a:r>
            <a:r>
              <a:rPr lang="de-DE" altLang="ja-JP" sz="1200" b="1" dirty="0">
                <a:latin typeface="Arial" pitchFamily="34" charset="0"/>
                <a:cs typeface="Arial" pitchFamily="34" charset="0"/>
              </a:rPr>
              <a:t>2007</a:t>
            </a:r>
            <a:r>
              <a:rPr lang="de-DE" altLang="ja-JP" sz="1200" dirty="0">
                <a:latin typeface="Arial" pitchFamily="34" charset="0"/>
                <a:cs typeface="Arial" pitchFamily="34" charset="0"/>
              </a:rPr>
              <a:t>, </a:t>
            </a:r>
            <a:r>
              <a:rPr lang="de-DE" altLang="ja-JP" sz="1200" i="1" dirty="0">
                <a:latin typeface="Arial" pitchFamily="34" charset="0"/>
                <a:cs typeface="Arial" pitchFamily="34" charset="0"/>
              </a:rPr>
              <a:t>46</a:t>
            </a:r>
            <a:r>
              <a:rPr lang="de-DE" altLang="ja-JP" sz="1200" dirty="0">
                <a:latin typeface="Arial" pitchFamily="34" charset="0"/>
                <a:cs typeface="Arial" pitchFamily="34" charset="0"/>
              </a:rPr>
              <a:t>, 7404–7407.</a:t>
            </a:r>
            <a:endParaRPr lang="ja-JP" altLang="en-US" sz="1200" dirty="0">
              <a:latin typeface="Arial" pitchFamily="34" charset="0"/>
              <a:cs typeface="Arial" pitchFamily="34" charset="0"/>
            </a:endParaRPr>
          </a:p>
        </p:txBody>
      </p:sp>
      <p:sp>
        <p:nvSpPr>
          <p:cNvPr id="17" name="スライド番号プレースホルダ 16"/>
          <p:cNvSpPr>
            <a:spLocks noGrp="1"/>
          </p:cNvSpPr>
          <p:nvPr>
            <p:ph type="sldNum" sz="quarter" idx="12"/>
          </p:nvPr>
        </p:nvSpPr>
        <p:spPr/>
        <p:txBody>
          <a:bodyPr/>
          <a:lstStyle/>
          <a:p>
            <a:pPr>
              <a:defRPr/>
            </a:pPr>
            <a:fld id="{E0E5C6C0-9575-4365-9079-4827027B0E6D}" type="slidenum">
              <a:rPr lang="ja-JP" altLang="en-US" smtClean="0"/>
              <a:pPr>
                <a:defRPr/>
              </a:pPr>
              <a:t>9</a:t>
            </a:fld>
            <a:endParaRPr lang="ja-JP" altLang="en-US"/>
          </a:p>
        </p:txBody>
      </p:sp>
      <p:pic>
        <p:nvPicPr>
          <p:cNvPr id="7177" name="Picture 24"/>
          <p:cNvPicPr>
            <a:picLocks noChangeAspect="1" noChangeArrowheads="1"/>
          </p:cNvPicPr>
          <p:nvPr/>
        </p:nvPicPr>
        <p:blipFill>
          <a:blip r:embed="rId5" cstate="print"/>
          <a:srcRect/>
          <a:stretch>
            <a:fillRect/>
          </a:stretch>
        </p:blipFill>
        <p:spPr bwMode="auto">
          <a:xfrm>
            <a:off x="4763" y="3357563"/>
            <a:ext cx="3487737" cy="2851150"/>
          </a:xfrm>
          <a:prstGeom prst="rect">
            <a:avLst/>
          </a:prstGeom>
          <a:noFill/>
          <a:ln w="9525">
            <a:noFill/>
            <a:miter lim="800000"/>
            <a:headEnd/>
            <a:tailEnd/>
          </a:ln>
        </p:spPr>
      </p:pic>
      <p:pic>
        <p:nvPicPr>
          <p:cNvPr id="7178" name="Picture 27"/>
          <p:cNvPicPr>
            <a:picLocks noChangeAspect="1" noChangeArrowheads="1"/>
          </p:cNvPicPr>
          <p:nvPr/>
        </p:nvPicPr>
        <p:blipFill>
          <a:blip r:embed="rId6" cstate="print"/>
          <a:srcRect/>
          <a:stretch>
            <a:fillRect/>
          </a:stretch>
        </p:blipFill>
        <p:spPr bwMode="auto">
          <a:xfrm>
            <a:off x="5867400" y="3284538"/>
            <a:ext cx="3151188"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5602</TotalTime>
  <Words>3239</Words>
  <Application>Microsoft Office PowerPoint</Application>
  <PresentationFormat>画面に合わせる (4:3)</PresentationFormat>
  <Paragraphs>229</Paragraphs>
  <Slides>18</Slides>
  <Notes>17</Notes>
  <HiddenSlides>0</HiddenSlides>
  <MMClips>0</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18</vt:i4>
      </vt:variant>
    </vt:vector>
  </HeadingPairs>
  <TitlesOfParts>
    <vt:vector size="22" baseType="lpstr">
      <vt:lpstr>Office テーマ</vt:lpstr>
      <vt:lpstr>CS ChemDraw Drawing</vt:lpstr>
      <vt:lpstr>ACD/3D</vt:lpstr>
      <vt:lpstr>Microsoft Office Excel 97-2003 ワークシート</vt:lpstr>
      <vt:lpstr>スライド 1</vt:lpstr>
      <vt:lpstr>スライド 2</vt:lpstr>
      <vt:lpstr>スライド 3</vt:lpstr>
      <vt:lpstr>スライド 4</vt:lpstr>
      <vt:lpstr>Scanning Tunneling Microscopy (STM)</vt:lpstr>
      <vt:lpstr>スライド 6</vt:lpstr>
      <vt:lpstr>Self-Assembly</vt:lpstr>
      <vt:lpstr>スライド 8</vt:lpstr>
      <vt:lpstr>Intermolecular interaction -Van der Waals interaction- </vt:lpstr>
      <vt:lpstr>スライド 10</vt:lpstr>
      <vt:lpstr>Topochemical Polymerization of Butadiyne Derivatives on Surface</vt:lpstr>
      <vt:lpstr>Previous Research Octaehydrobenzo[12]annulene Derivatives</vt:lpstr>
      <vt:lpstr>Purpose of This work</vt:lpstr>
      <vt:lpstr>スライド 14</vt:lpstr>
      <vt:lpstr>スライド 15</vt:lpstr>
      <vt:lpstr>Topochemical Polymerization of Butadiyne Derivatives on Surface</vt:lpstr>
      <vt:lpstr>Dehydrobenzo[12]annulene Derivatives</vt:lpstr>
      <vt:lpstr>スライド 18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Ando</dc:creator>
  <cp:lastModifiedBy>Ando</cp:lastModifiedBy>
  <cp:revision>25</cp:revision>
  <dcterms:created xsi:type="dcterms:W3CDTF">2011-05-06T04:53:55Z</dcterms:created>
  <dcterms:modified xsi:type="dcterms:W3CDTF">2011-05-24T12:10:50Z</dcterms:modified>
</cp:coreProperties>
</file>