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1" r:id="rId3"/>
    <p:sldId id="273" r:id="rId4"/>
    <p:sldId id="272" r:id="rId5"/>
    <p:sldId id="257" r:id="rId6"/>
    <p:sldId id="274" r:id="rId7"/>
    <p:sldId id="259" r:id="rId8"/>
    <p:sldId id="260" r:id="rId9"/>
    <p:sldId id="265" r:id="rId10"/>
    <p:sldId id="266" r:id="rId11"/>
    <p:sldId id="264" r:id="rId12"/>
    <p:sldId id="262" r:id="rId13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7"/>
    <a:srgbClr val="00542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6" autoAdjust="0"/>
    <p:restoredTop sz="78469" autoAdjust="0"/>
  </p:normalViewPr>
  <p:slideViewPr>
    <p:cSldViewPr>
      <p:cViewPr varScale="1">
        <p:scale>
          <a:sx n="64" d="100"/>
          <a:sy n="64" d="100"/>
        </p:scale>
        <p:origin x="-12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8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4"/>
    </p:cViewPr>
  </p:sorterViewPr>
  <p:notesViewPr>
    <p:cSldViewPr>
      <p:cViewPr varScale="1">
        <p:scale>
          <a:sx n="57" d="100"/>
          <a:sy n="57" d="100"/>
        </p:scale>
        <p:origin x="-2418" y="-102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Prediction</a:t>
            </a:r>
            <a:endParaRPr lang="ja-JP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theory</c:v>
                </c:pt>
              </c:strCache>
            </c:strRef>
          </c:tx>
          <c:marker>
            <c:symbol val="none"/>
          </c:marker>
          <c:xVal>
            <c:numRef>
              <c:f>Sheet1!$F$2:$F$4</c:f>
              <c:numCache>
                <c:formatCode>General</c:formatCode>
                <c:ptCount val="3"/>
                <c:pt idx="0">
                  <c:v>100</c:v>
                </c:pt>
                <c:pt idx="1">
                  <c:v>110</c:v>
                </c:pt>
                <c:pt idx="2">
                  <c:v>120</c:v>
                </c:pt>
              </c:numCache>
            </c:numRef>
          </c:xVal>
          <c:yVal>
            <c:numRef>
              <c:f>Sheet1!$E$2:$E$4</c:f>
              <c:numCache>
                <c:formatCode>General</c:formatCode>
                <c:ptCount val="3"/>
                <c:pt idx="0">
                  <c:v>22</c:v>
                </c:pt>
                <c:pt idx="1">
                  <c:v>19</c:v>
                </c:pt>
                <c:pt idx="2">
                  <c:v>21</c:v>
                </c:pt>
              </c:numCache>
            </c:numRef>
          </c:yVal>
          <c:smooth val="1"/>
        </c:ser>
        <c:ser>
          <c:idx val="1"/>
          <c:order val="1"/>
          <c:tx>
            <c:v>線形用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trendline>
            <c:spPr>
              <a:ln>
                <a:prstDash val="sysDash"/>
              </a:ln>
            </c:spPr>
            <c:trendlineType val="linear"/>
            <c:forward val="50"/>
            <c:dispRSqr val="0"/>
            <c:dispEq val="0"/>
          </c:trendline>
          <c:xVal>
            <c:numRef>
              <c:f>Sheet1!$F$3:$F$4</c:f>
              <c:numCache>
                <c:formatCode>General</c:formatCode>
                <c:ptCount val="2"/>
                <c:pt idx="0">
                  <c:v>110</c:v>
                </c:pt>
                <c:pt idx="1">
                  <c:v>120</c:v>
                </c:pt>
              </c:numCache>
            </c:numRef>
          </c:xVal>
          <c:yVal>
            <c:numRef>
              <c:f>Sheet1!$E$3:$E$4</c:f>
              <c:numCache>
                <c:formatCode>General</c:formatCode>
                <c:ptCount val="2"/>
                <c:pt idx="0">
                  <c:v>19</c:v>
                </c:pt>
                <c:pt idx="1">
                  <c:v>21</c:v>
                </c:pt>
              </c:numCache>
            </c:numRef>
          </c:yVal>
          <c:smooth val="1"/>
        </c:ser>
        <c:ser>
          <c:idx val="2"/>
          <c:order val="2"/>
          <c:tx>
            <c:v>109</c:v>
          </c:tx>
          <c:spPr>
            <a:ln w="127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xVal>
            <c:numRef>
              <c:f>Sheet1!$H$2:$H$3</c:f>
              <c:numCache>
                <c:formatCode>General</c:formatCode>
                <c:ptCount val="2"/>
                <c:pt idx="0">
                  <c:v>109</c:v>
                </c:pt>
                <c:pt idx="1">
                  <c:v>109</c:v>
                </c:pt>
              </c:numCache>
            </c:numRef>
          </c:xVal>
          <c:yVal>
            <c:numRef>
              <c:f>Sheet1!$I$2:$I$3</c:f>
              <c:numCache>
                <c:formatCode>General</c:formatCode>
                <c:ptCount val="2"/>
                <c:pt idx="0">
                  <c:v>0</c:v>
                </c:pt>
                <c:pt idx="1">
                  <c:v>30</c:v>
                </c:pt>
              </c:numCache>
            </c:numRef>
          </c:yVal>
          <c:smooth val="1"/>
        </c:ser>
        <c:ser>
          <c:idx val="3"/>
          <c:order val="3"/>
          <c:tx>
            <c:v>tate2</c:v>
          </c:tx>
          <c:spPr>
            <a:ln w="127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xVal>
            <c:numRef>
              <c:f>Sheet1!$J$2:$J$3</c:f>
              <c:numCache>
                <c:formatCode>General</c:formatCode>
                <c:ptCount val="2"/>
                <c:pt idx="0">
                  <c:v>117</c:v>
                </c:pt>
                <c:pt idx="1">
                  <c:v>117</c:v>
                </c:pt>
              </c:numCache>
            </c:numRef>
          </c:xVal>
          <c:yVal>
            <c:numRef>
              <c:f>Sheet1!$I$2:$I$3</c:f>
              <c:numCache>
                <c:formatCode>General</c:formatCode>
                <c:ptCount val="2"/>
                <c:pt idx="0">
                  <c:v>0</c:v>
                </c:pt>
                <c:pt idx="1">
                  <c:v>30</c:v>
                </c:pt>
              </c:numCache>
            </c:numRef>
          </c:yVal>
          <c:smooth val="1"/>
        </c:ser>
        <c:ser>
          <c:idx val="4"/>
          <c:order val="4"/>
          <c:tx>
            <c:v>tate3</c:v>
          </c:tx>
          <c:spPr>
            <a:ln w="127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xVal>
            <c:numRef>
              <c:f>Sheet1!$K$2:$K$3</c:f>
              <c:numCache>
                <c:formatCode>General</c:formatCode>
                <c:ptCount val="2"/>
                <c:pt idx="0">
                  <c:v>135</c:v>
                </c:pt>
                <c:pt idx="1">
                  <c:v>135</c:v>
                </c:pt>
              </c:numCache>
            </c:numRef>
          </c:xVal>
          <c:yVal>
            <c:numRef>
              <c:f>Sheet1!$I$2:$I$3</c:f>
              <c:numCache>
                <c:formatCode>General</c:formatCode>
                <c:ptCount val="2"/>
                <c:pt idx="0">
                  <c:v>0</c:v>
                </c:pt>
                <c:pt idx="1">
                  <c:v>30</c:v>
                </c:pt>
              </c:numCache>
            </c:numRef>
          </c:yVal>
          <c:smooth val="1"/>
        </c:ser>
        <c:ser>
          <c:idx val="5"/>
          <c:order val="5"/>
          <c:tx>
            <c:v>74</c:v>
          </c:tx>
          <c:spPr>
            <a:ln w="127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xVal>
            <c:numRef>
              <c:f>Sheet1!$L$2:$L$3</c:f>
              <c:numCache>
                <c:formatCode>General</c:formatCode>
                <c:ptCount val="2"/>
                <c:pt idx="0">
                  <c:v>74</c:v>
                </c:pt>
                <c:pt idx="1">
                  <c:v>74</c:v>
                </c:pt>
              </c:numCache>
            </c:numRef>
          </c:xVal>
          <c:yVal>
            <c:numRef>
              <c:f>Sheet1!$I$2:$I$3</c:f>
              <c:numCache>
                <c:formatCode>General</c:formatCode>
                <c:ptCount val="2"/>
                <c:pt idx="0">
                  <c:v>0</c:v>
                </c:pt>
                <c:pt idx="1">
                  <c:v>30</c:v>
                </c:pt>
              </c:numCache>
            </c:numRef>
          </c:yVal>
          <c:smooth val="1"/>
        </c:ser>
        <c:ser>
          <c:idx val="6"/>
          <c:order val="6"/>
          <c:tx>
            <c:v>32</c:v>
          </c:tx>
          <c:spPr>
            <a:ln w="127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xVal>
            <c:numRef>
              <c:f>Sheet1!$M$2:$M$3</c:f>
              <c:numCache>
                <c:formatCode>General</c:formatCode>
                <c:ptCount val="2"/>
                <c:pt idx="0">
                  <c:v>32</c:v>
                </c:pt>
                <c:pt idx="1">
                  <c:v>32</c:v>
                </c:pt>
              </c:numCache>
            </c:numRef>
          </c:xVal>
          <c:yVal>
            <c:numRef>
              <c:f>Sheet1!$I$2:$I$3</c:f>
              <c:numCache>
                <c:formatCode>General</c:formatCode>
                <c:ptCount val="2"/>
                <c:pt idx="0">
                  <c:v>0</c:v>
                </c:pt>
                <c:pt idx="1">
                  <c:v>30</c:v>
                </c:pt>
              </c:numCache>
            </c:numRef>
          </c:yVal>
          <c:smooth val="1"/>
        </c:ser>
        <c:ser>
          <c:idx val="7"/>
          <c:order val="7"/>
          <c:tx>
            <c:v>3.5</c:v>
          </c:tx>
          <c:marker>
            <c:symbol val="none"/>
          </c:marker>
          <c:dPt>
            <c:idx val="1"/>
            <c:bubble3D val="0"/>
            <c:spPr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xVal>
            <c:numRef>
              <c:f>Sheet1!$N$2:$N$3</c:f>
              <c:numCache>
                <c:formatCode>General</c:formatCode>
                <c:ptCount val="2"/>
                <c:pt idx="0">
                  <c:v>3.5</c:v>
                </c:pt>
                <c:pt idx="1">
                  <c:v>3.5</c:v>
                </c:pt>
              </c:numCache>
            </c:numRef>
          </c:xVal>
          <c:yVal>
            <c:numRef>
              <c:f>Sheet1!$I$2:$I$3</c:f>
              <c:numCache>
                <c:formatCode>General</c:formatCode>
                <c:ptCount val="2"/>
                <c:pt idx="0">
                  <c:v>0</c:v>
                </c:pt>
                <c:pt idx="1">
                  <c:v>30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497600"/>
        <c:axId val="89499520"/>
      </c:scatterChart>
      <c:valAx>
        <c:axId val="89497600"/>
        <c:scaling>
          <c:orientation val="minMax"/>
          <c:max val="1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pressure(GPa)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nextTo"/>
        <c:crossAx val="89499520"/>
        <c:crosses val="autoZero"/>
        <c:crossBetween val="midCat"/>
      </c:valAx>
      <c:valAx>
        <c:axId val="89499520"/>
        <c:scaling>
          <c:orientation val="minMax"/>
          <c:max val="3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</a:t>
                </a:r>
                <a:r>
                  <a:rPr lang="en-US" baseline="-25000" dirty="0" smtClean="0"/>
                  <a:t>c</a:t>
                </a:r>
                <a:r>
                  <a:rPr lang="en-US" dirty="0" smtClean="0"/>
                  <a:t>(K</a:t>
                </a:r>
                <a:r>
                  <a:rPr lang="en-US" dirty="0"/>
                  <a:t>)</a:t>
                </a:r>
                <a:endParaRPr lang="ja-JP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9497600"/>
        <c:crossesAt val="0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ln>
      <a:solidFill>
        <a:schemeClr val="tx1">
          <a:lumMod val="65000"/>
          <a:lumOff val="35000"/>
        </a:schemeClr>
      </a:solidFill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0.55854</cdr:x>
      <cdr:y>0.43227</cdr:y>
    </cdr:from>
    <cdr:to>
      <cdr:x>0.67179</cdr:x>
      <cdr:y>0.52055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771775" y="1352550"/>
          <a:ext cx="561976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100"/>
            <a:t>Ca-Ⅳ</a:t>
          </a:r>
          <a:endParaRPr lang="ja-JP" altLang="en-US" sz="1100"/>
        </a:p>
      </cdr:txBody>
    </cdr:sp>
  </cdr:relSizeAnchor>
  <cdr:relSizeAnchor xmlns:cdr="http://schemas.openxmlformats.org/drawingml/2006/chartDrawing">
    <cdr:from>
      <cdr:x>0.69738</cdr:x>
      <cdr:y>0.52461</cdr:y>
    </cdr:from>
    <cdr:to>
      <cdr:x>0.81062</cdr:x>
      <cdr:y>0.61289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3460750" y="1641475"/>
          <a:ext cx="561976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100"/>
            <a:t>Ca-Ⅴ</a:t>
          </a:r>
          <a:endParaRPr lang="ja-JP" altLang="en-US" sz="1100"/>
        </a:p>
      </cdr:txBody>
    </cdr:sp>
  </cdr:relSizeAnchor>
  <cdr:relSizeAnchor xmlns:cdr="http://schemas.openxmlformats.org/drawingml/2006/chartDrawing">
    <cdr:from>
      <cdr:x>0.76456</cdr:x>
      <cdr:y>0.3998</cdr:y>
    </cdr:from>
    <cdr:to>
      <cdr:x>0.8778</cdr:x>
      <cdr:y>0.48808</cdr:y>
    </cdr:to>
    <cdr:sp macro="" textlink="">
      <cdr:nvSpPr>
        <cdr:cNvPr id="4" name="テキスト ボックス 1"/>
        <cdr:cNvSpPr txBox="1"/>
      </cdr:nvSpPr>
      <cdr:spPr>
        <a:xfrm xmlns:a="http://schemas.openxmlformats.org/drawingml/2006/main">
          <a:off x="3794125" y="1250950"/>
          <a:ext cx="561976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100"/>
            <a:t>Ca-Ⅵ</a:t>
          </a:r>
          <a:endParaRPr lang="ja-JP" altLang="en-US" sz="1100"/>
        </a:p>
      </cdr:txBody>
    </cdr:sp>
  </cdr:relSizeAnchor>
  <cdr:relSizeAnchor xmlns:cdr="http://schemas.openxmlformats.org/drawingml/2006/chartDrawing">
    <cdr:from>
      <cdr:x>0.86628</cdr:x>
      <cdr:y>0.52461</cdr:y>
    </cdr:from>
    <cdr:to>
      <cdr:x>0.97953</cdr:x>
      <cdr:y>0.61289</cdr:y>
    </cdr:to>
    <cdr:sp macro="" textlink="">
      <cdr:nvSpPr>
        <cdr:cNvPr id="5" name="テキスト ボックス 1"/>
        <cdr:cNvSpPr txBox="1"/>
      </cdr:nvSpPr>
      <cdr:spPr>
        <a:xfrm xmlns:a="http://schemas.openxmlformats.org/drawingml/2006/main">
          <a:off x="4298950" y="1641475"/>
          <a:ext cx="561976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100"/>
            <a:t>Ca-Ⅶ</a:t>
          </a:r>
          <a:endParaRPr lang="ja-JP" altLang="en-US" sz="1100"/>
        </a:p>
      </cdr:txBody>
    </cdr:sp>
  </cdr:relSizeAnchor>
  <cdr:relSizeAnchor xmlns:cdr="http://schemas.openxmlformats.org/drawingml/2006/chartDrawing">
    <cdr:from>
      <cdr:x>0.07358</cdr:x>
      <cdr:y>0.67377</cdr:y>
    </cdr:from>
    <cdr:to>
      <cdr:x>0.18682</cdr:x>
      <cdr:y>0.76205</cdr:y>
    </cdr:to>
    <cdr:sp macro="" textlink="">
      <cdr:nvSpPr>
        <cdr:cNvPr id="7" name="テキスト ボックス 1"/>
        <cdr:cNvSpPr txBox="1"/>
      </cdr:nvSpPr>
      <cdr:spPr>
        <a:xfrm xmlns:a="http://schemas.openxmlformats.org/drawingml/2006/main">
          <a:off x="365125" y="2108200"/>
          <a:ext cx="561976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100"/>
            <a:t>Ca-Ⅰ</a:t>
          </a:r>
          <a:endParaRPr lang="ja-JP" altLang="en-US" sz="1100"/>
        </a:p>
      </cdr:txBody>
    </cdr:sp>
  </cdr:relSizeAnchor>
  <cdr:relSizeAnchor xmlns:cdr="http://schemas.openxmlformats.org/drawingml/2006/chartDrawing">
    <cdr:from>
      <cdr:x>0.16571</cdr:x>
      <cdr:y>0.54592</cdr:y>
    </cdr:from>
    <cdr:to>
      <cdr:x>0.27895</cdr:x>
      <cdr:y>0.6342</cdr:y>
    </cdr:to>
    <cdr:sp macro="" textlink="">
      <cdr:nvSpPr>
        <cdr:cNvPr id="8" name="テキスト ボックス 1"/>
        <cdr:cNvSpPr txBox="1"/>
      </cdr:nvSpPr>
      <cdr:spPr>
        <a:xfrm xmlns:a="http://schemas.openxmlformats.org/drawingml/2006/main">
          <a:off x="822325" y="1708150"/>
          <a:ext cx="561976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100"/>
            <a:t>Ca-Ⅱ</a:t>
          </a:r>
          <a:endParaRPr lang="ja-JP" altLang="en-US" sz="1100"/>
        </a:p>
      </cdr:txBody>
    </cdr:sp>
  </cdr:relSizeAnchor>
  <cdr:relSizeAnchor xmlns:cdr="http://schemas.openxmlformats.org/drawingml/2006/chartDrawing">
    <cdr:from>
      <cdr:x>0.35573</cdr:x>
      <cdr:y>0.43633</cdr:y>
    </cdr:from>
    <cdr:to>
      <cdr:x>0.46897</cdr:x>
      <cdr:y>0.52461</cdr:y>
    </cdr:to>
    <cdr:sp macro="" textlink="">
      <cdr:nvSpPr>
        <cdr:cNvPr id="9" name="テキスト ボックス 1"/>
        <cdr:cNvSpPr txBox="1"/>
      </cdr:nvSpPr>
      <cdr:spPr>
        <a:xfrm xmlns:a="http://schemas.openxmlformats.org/drawingml/2006/main">
          <a:off x="1765300" y="1365250"/>
          <a:ext cx="561976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100"/>
            <a:t>Ca-Ⅲ</a:t>
          </a:r>
          <a:endParaRPr lang="ja-JP" alt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15AA5-ADED-4AD7-83F3-37CF8EAC0CD2}" type="datetimeFigureOut">
              <a:rPr kumimoji="1" lang="ja-JP" altLang="en-US" smtClean="0"/>
              <a:pPr/>
              <a:t>2011/5/17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77A21-E3F3-4BCB-9644-1F3CA304B0C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2969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3F068-4744-41AE-B188-A22E35F2FE1A}" type="datetimeFigureOut">
              <a:rPr kumimoji="1" lang="ja-JP" altLang="en-US" smtClean="0"/>
              <a:pPr/>
              <a:t>2011/5/17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71E90-BE06-4A10-8740-AFC387F5306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76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71E90-BE06-4A10-8740-AFC387F5306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645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 smtClean="0"/>
              <a:t>最後に余談：</a:t>
            </a:r>
            <a:r>
              <a:rPr lang="en-US" altLang="ja-JP" b="1" dirty="0" smtClean="0"/>
              <a:t>Sc</a:t>
            </a:r>
            <a:r>
              <a:rPr lang="ja-JP" altLang="en-US" b="1" dirty="0" smtClean="0"/>
              <a:t>が第一原理計算で出てこないというのがこの計算の問題点であり、これを解決するために世界中の多くのグループで研究されている。</a:t>
            </a:r>
            <a:endParaRPr lang="en-US" altLang="ja-JP" b="1" dirty="0" smtClean="0"/>
          </a:p>
          <a:p>
            <a:pPr marL="0" indent="0">
              <a:buNone/>
            </a:pPr>
            <a:endParaRPr lang="en-US" altLang="ja-JP" b="1" dirty="0" smtClean="0"/>
          </a:p>
          <a:p>
            <a:pPr marL="0" indent="0">
              <a:buNone/>
            </a:pPr>
            <a:r>
              <a:rPr lang="en-US" altLang="ja-JP" b="1" dirty="0" smtClean="0"/>
              <a:t>The sc structure is energetically and mechanically unstable.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sz="1200" dirty="0" smtClean="0">
                <a:solidFill>
                  <a:srgbClr val="00B050"/>
                </a:solidFill>
              </a:rPr>
              <a:t>Why?</a:t>
            </a:r>
          </a:p>
          <a:p>
            <a:r>
              <a:rPr lang="en-US" altLang="ja-JP" sz="1200" dirty="0" smtClean="0">
                <a:solidFill>
                  <a:schemeClr val="tx1"/>
                </a:solidFill>
              </a:rPr>
              <a:t>Anharmonicity ?</a:t>
            </a:r>
          </a:p>
          <a:p>
            <a:r>
              <a:rPr lang="en-US" altLang="ja-JP" sz="1200" dirty="0" smtClean="0">
                <a:solidFill>
                  <a:schemeClr val="tx1"/>
                </a:solidFill>
              </a:rPr>
              <a:t>Thermal effect ?</a:t>
            </a:r>
          </a:p>
          <a:p>
            <a:r>
              <a:rPr lang="en-US" altLang="ja-JP" sz="1200" dirty="0" smtClean="0">
                <a:solidFill>
                  <a:schemeClr val="tx1"/>
                </a:solidFill>
              </a:rPr>
              <a:t>Beyond LDA (GGA) ?</a:t>
            </a:r>
          </a:p>
          <a:p>
            <a:endParaRPr lang="en-US" altLang="ja-JP" sz="1200" dirty="0" smtClean="0">
              <a:solidFill>
                <a:schemeClr val="tx1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71E90-BE06-4A10-8740-AFC387F5306E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87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rabicPeriod"/>
                </a:pPr>
                <a:r>
                  <a:rPr kumimoji="1" lang="ja-JP" altLang="en-US" dirty="0" smtClean="0"/>
                  <a:t>圧力上昇に伴った構造相転移の様子 </a:t>
                </a:r>
                <a:r>
                  <a:rPr kumimoji="1" lang="en-US" altLang="ja-JP" dirty="0" smtClean="0"/>
                  <a:t>: Prediction</a:t>
                </a:r>
              </a:p>
              <a:p>
                <a:pPr marL="228600" indent="-228600">
                  <a:buAutoNum type="arabicPeriod"/>
                </a:pPr>
                <a:r>
                  <a:rPr kumimoji="1" lang="en-US" altLang="ja-JP" dirty="0" smtClean="0"/>
                  <a:t>Ⅳ</a:t>
                </a:r>
                <a:r>
                  <a:rPr kumimoji="1" lang="ja-JP" altLang="en-US" dirty="0" err="1" smtClean="0"/>
                  <a:t>、</a:t>
                </a:r>
                <a:r>
                  <a:rPr kumimoji="1" lang="en-US" altLang="ja-JP" dirty="0" smtClean="0"/>
                  <a:t>Ⅴ</a:t>
                </a:r>
                <a:r>
                  <a:rPr kumimoji="1" lang="ja-JP" altLang="en-US" dirty="0" err="1" smtClean="0"/>
                  <a:t>、</a:t>
                </a:r>
                <a:r>
                  <a:rPr kumimoji="1" lang="en-US" altLang="ja-JP" dirty="0" smtClean="0"/>
                  <a:t>Ⅵ</a:t>
                </a:r>
                <a:r>
                  <a:rPr kumimoji="1" lang="ja-JP" altLang="en-US" dirty="0" smtClean="0"/>
                  <a:t>相各相で、超伝導転移温度を計算→</a:t>
                </a:r>
                <a:r>
                  <a:rPr kumimoji="1" lang="en-US" altLang="ja-JP" dirty="0" smtClean="0"/>
                  <a:t>Allen-dynes formula</a:t>
                </a:r>
              </a:p>
              <a:p>
                <a:pPr marL="228600" indent="-228600">
                  <a:buAutoNum type="arabicPeriod"/>
                </a:pPr>
                <a:r>
                  <a:rPr kumimoji="1" lang="ja-JP" altLang="en-US" dirty="0" smtClean="0"/>
                  <a:t>実験値との比較（</a:t>
                </a:r>
                <a:r>
                  <a:rPr kumimoji="1" lang="en-US" altLang="ja-JP" dirty="0" smtClean="0"/>
                  <a:t>Ⅵ</a:t>
                </a:r>
                <a:r>
                  <a:rPr kumimoji="1" lang="ja-JP" altLang="en-US" dirty="0" smtClean="0"/>
                  <a:t>相が最近の論文で見つかっている。）順番に。</a:t>
                </a:r>
                <a:r>
                  <a:rPr kumimoji="1" lang="en-US" altLang="ja-JP" dirty="0" smtClean="0"/>
                  <a:t>Ⅵ</a:t>
                </a:r>
                <a:r>
                  <a:rPr kumimoji="1" lang="ja-JP" altLang="en-US" dirty="0" smtClean="0"/>
                  <a:t>相</a:t>
                </a:r>
                <a:r>
                  <a:rPr kumimoji="1" lang="ja-JP" altLang="en-US" u="sng" dirty="0" smtClean="0"/>
                  <a:t>あたり</a:t>
                </a:r>
                <a:r>
                  <a:rPr kumimoji="1" lang="ja-JP" altLang="en-US" dirty="0" smtClean="0"/>
                  <a:t>で</a:t>
                </a:r>
                <a:r>
                  <a:rPr kumimoji="1" lang="en-US" altLang="ja-JP" dirty="0" smtClean="0"/>
                  <a:t>25K</a:t>
                </a:r>
                <a:r>
                  <a:rPr kumimoji="1" lang="ja-JP" altLang="en-US" dirty="0" smtClean="0"/>
                  <a:t>を観測。</a:t>
                </a:r>
                <a:endParaRPr kumimoji="1" lang="en-US" altLang="ja-JP" dirty="0" smtClean="0"/>
              </a:p>
              <a:p>
                <a:pPr marL="228600" indent="-228600">
                  <a:buAutoNum type="arabicPeriod"/>
                </a:pPr>
                <a:r>
                  <a:rPr kumimoji="1" lang="ja-JP" altLang="en-US" dirty="0" smtClean="0"/>
                  <a:t>計算結果から高い</a:t>
                </a:r>
                <a:r>
                  <a:rPr kumimoji="1" lang="en-US" altLang="ja-JP" dirty="0" err="1" smtClean="0"/>
                  <a:t>Tc</a:t>
                </a:r>
                <a:r>
                  <a:rPr kumimoji="1" lang="ja-JP" altLang="en-US" dirty="0" smtClean="0"/>
                  <a:t>が観測されるのは、</a:t>
                </a:r>
                <a:r>
                  <a:rPr kumimoji="1" lang="en-US" altLang="ja-JP" dirty="0" smtClean="0"/>
                  <a:t>Ⅵ</a:t>
                </a:r>
                <a:r>
                  <a:rPr kumimoji="1" lang="ja-JP" altLang="en-US" dirty="0" err="1" smtClean="0"/>
                  <a:t>、</a:t>
                </a:r>
                <a:r>
                  <a:rPr kumimoji="1" lang="en-US" altLang="ja-JP" dirty="0" smtClean="0"/>
                  <a:t>Ⅶ</a:t>
                </a:r>
                <a:r>
                  <a:rPr kumimoji="1" lang="ja-JP" altLang="en-US" dirty="0" smtClean="0"/>
                  <a:t>相あたりだと予測できる。</a:t>
                </a:r>
                <a:endParaRPr kumimoji="1" lang="en-US" altLang="ja-JP" dirty="0" smtClean="0"/>
              </a:p>
              <a:p>
                <a:endParaRPr kumimoji="1" lang="en-US" altLang="ja-JP" dirty="0" smtClean="0"/>
              </a:p>
              <a:p>
                <a:r>
                  <a:rPr kumimoji="1" lang="en-US" altLang="ja-JP" dirty="0" smtClean="0"/>
                  <a:t>λ</a:t>
                </a:r>
                <a:r>
                  <a:rPr kumimoji="1" lang="ja-JP" altLang="en-US" dirty="0" smtClean="0"/>
                  <a:t>・・・</a:t>
                </a:r>
                <a:r>
                  <a:rPr kumimoji="1" lang="en-US" altLang="ja-JP" dirty="0" smtClean="0"/>
                  <a:t>ESPLESSO</a:t>
                </a:r>
              </a:p>
              <a:p>
                <a:r>
                  <a:rPr kumimoji="1" lang="en-US" altLang="ja-JP" dirty="0" smtClean="0"/>
                  <a:t>μ*</a:t>
                </a:r>
                <a:r>
                  <a:rPr kumimoji="1" lang="ja-JP" altLang="en-US" dirty="0" smtClean="0"/>
                  <a:t>・・・</a:t>
                </a:r>
                <a:r>
                  <a:rPr kumimoji="1" lang="en-US" altLang="ja-JP" dirty="0" smtClean="0"/>
                  <a:t>0.1</a:t>
                </a:r>
              </a:p>
              <a:p>
                <a:r>
                  <a:rPr kumimoji="1" lang="en-US" altLang="ja-JP" dirty="0" smtClean="0"/>
                  <a:t>&lt;ω&gt;</a:t>
                </a:r>
                <a:r>
                  <a:rPr kumimoji="1" lang="ja-JP" altLang="en-US" dirty="0" smtClean="0"/>
                  <a:t>・・・</a:t>
                </a:r>
                <a:r>
                  <a:rPr kumimoji="1" lang="en-US" altLang="ja-JP" dirty="0" smtClean="0"/>
                  <a:t>phonon </a:t>
                </a:r>
                <a:r>
                  <a:rPr kumimoji="1" lang="en-US" altLang="ja-JP" dirty="0" err="1" smtClean="0"/>
                  <a:t>frecency</a:t>
                </a:r>
                <a:r>
                  <a:rPr kumimoji="1" lang="en-US" altLang="ja-JP" sz="1200" b="0" i="0" dirty="0" smtClean="0">
                    <a:latin typeface="Cambria Math"/>
                  </a:rPr>
                  <a:t>𝑇_𝑐=(&lt;</a:t>
                </a:r>
                <a:r>
                  <a:rPr kumimoji="1" lang="ja-JP" altLang="en-US" sz="1200" b="0" i="0" dirty="0" smtClean="0">
                    <a:latin typeface="Cambria Math"/>
                  </a:rPr>
                  <a:t>𝜔</a:t>
                </a:r>
                <a:r>
                  <a:rPr kumimoji="1" lang="en-US" altLang="ja-JP" sz="1200" b="0" i="0" dirty="0" smtClean="0">
                    <a:latin typeface="Cambria Math"/>
                  </a:rPr>
                  <a:t>&gt;)/1.20 exp⁡{−(1.04(1+𝜆))/(𝜆−</a:t>
                </a:r>
                <a:r>
                  <a:rPr kumimoji="1" lang="ja-JP" altLang="en-US" sz="1200" b="0" i="0" dirty="0" smtClean="0">
                    <a:latin typeface="Cambria Math"/>
                  </a:rPr>
                  <a:t>𝜇</a:t>
                </a:r>
                <a:r>
                  <a:rPr kumimoji="1" lang="en-US" altLang="ja-JP" sz="1200" b="0" i="0" dirty="0" smtClean="0">
                    <a:latin typeface="Cambria Math"/>
                  </a:rPr>
                  <a:t>^∗ (1+0.62𝜆))</a:t>
                </a:r>
                <a:r>
                  <a:rPr kumimoji="1" lang="en-US" altLang="ja-JP" sz="1200" dirty="0" smtClean="0"/>
                  <a:t>}</a:t>
                </a:r>
              </a:p>
              <a:p>
                <a:pPr algn="ctr"/>
                <a:r>
                  <a:rPr lang="en-US" altLang="ja-JP" sz="1050" b="1" i="1" dirty="0" smtClean="0">
                    <a:solidFill>
                      <a:srgbClr val="FF0000"/>
                    </a:solidFill>
                  </a:rPr>
                  <a:t>Allen-Dynes formula</a:t>
                </a:r>
                <a:endParaRPr kumimoji="1" lang="ja-JP" altLang="en-US" sz="1050" b="1" i="1" dirty="0">
                  <a:solidFill>
                    <a:srgbClr val="FF0000"/>
                  </a:solidFill>
                </a:endParaRPr>
              </a:p>
              <a:p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71E90-BE06-4A10-8740-AFC387F5306E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56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71E90-BE06-4A10-8740-AFC387F5306E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947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71E90-BE06-4A10-8740-AFC387F5306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50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71E90-BE06-4A10-8740-AFC387F5306E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14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71E90-BE06-4A10-8740-AFC387F5306E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59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71E90-BE06-4A10-8740-AFC387F5306E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750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71E90-BE06-4A10-8740-AFC387F5306E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630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・超伝導のメカニズムを調べたいということを大きな背景にして、カルシウムの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71E90-BE06-4A10-8740-AFC387F5306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429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 smtClean="0"/>
              <a:t>過去の研究で著者以外の様々な研究グループによって、カルシウムの高圧相はこれだけ提唱されている。</a:t>
            </a:r>
            <a:endParaRPr lang="en-US" altLang="ja-JP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 smtClean="0"/>
              <a:t>それぞれ各圧力で最も安定な構造を</a:t>
            </a:r>
            <a:r>
              <a:rPr lang="en-US" altLang="ja-JP" b="1" dirty="0" smtClean="0"/>
              <a:t>【</a:t>
            </a:r>
            <a:r>
              <a:rPr lang="ja-JP" altLang="en-US" b="1" dirty="0" smtClean="0"/>
              <a:t>構造最適化という手法を用いて決定し、構造間の各圧力でのエネルギー的安定性を調べました。</a:t>
            </a:r>
            <a:endParaRPr lang="en-US" altLang="ja-JP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 smtClean="0"/>
              <a:t>そのためにエンタルピーという物理量を比較して、安定性についての議論をしました。</a:t>
            </a:r>
            <a:endParaRPr lang="en-US" altLang="ja-JP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 smtClean="0"/>
              <a:t>「質疑応答」</a:t>
            </a:r>
            <a:endParaRPr lang="en-US" altLang="ja-JP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 smtClean="0"/>
              <a:t>実験⇒３００</a:t>
            </a:r>
            <a:r>
              <a:rPr lang="en-US" altLang="ja-JP" b="1" dirty="0" smtClean="0"/>
              <a:t>K</a:t>
            </a:r>
            <a:r>
              <a:rPr lang="ja-JP" altLang="en-US" b="1" dirty="0" smtClean="0"/>
              <a:t>だが０</a:t>
            </a:r>
            <a:r>
              <a:rPr lang="en-US" altLang="ja-JP" b="1" dirty="0" smtClean="0"/>
              <a:t>K</a:t>
            </a:r>
            <a:r>
              <a:rPr lang="ja-JP" altLang="en-US" b="1" dirty="0" err="1" smtClean="0"/>
              <a:t>の近</a:t>
            </a:r>
            <a:r>
              <a:rPr lang="ja-JP" altLang="en-US" b="1" dirty="0" smtClean="0"/>
              <a:t>似でもうまくいく・・・</a:t>
            </a:r>
            <a:endParaRPr lang="en-US" altLang="ja-JP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 smtClean="0"/>
              <a:t>有限温度で計算することはできないが、その方法はいろんな研究者によって、考えられている。精度を上げる近似法。</a:t>
            </a:r>
            <a:endParaRPr lang="en-US" altLang="ja-JP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 smtClean="0"/>
              <a:t>第一原理</a:t>
            </a:r>
            <a:r>
              <a:rPr lang="en-US" altLang="ja-JP" dirty="0" smtClean="0"/>
              <a:t>(</a:t>
            </a:r>
            <a:r>
              <a:rPr lang="ja-JP" altLang="en-US" dirty="0" smtClean="0"/>
              <a:t>英語は</a:t>
            </a:r>
            <a:r>
              <a:rPr lang="en-US" altLang="ja-JP" b="1" dirty="0" smtClean="0"/>
              <a:t>first-principles</a:t>
            </a:r>
            <a:r>
              <a:rPr lang="ja-JP" altLang="en-US" dirty="0" smtClean="0"/>
              <a:t>または</a:t>
            </a:r>
            <a:r>
              <a:rPr lang="en-US" altLang="ja-JP" b="1" dirty="0" err="1" smtClean="0"/>
              <a:t>ab</a:t>
            </a:r>
            <a:r>
              <a:rPr lang="en-US" altLang="ja-JP" b="1" dirty="0" smtClean="0"/>
              <a:t> initio</a:t>
            </a:r>
            <a:r>
              <a:rPr lang="en-US" altLang="ja-JP" dirty="0" smtClean="0"/>
              <a:t>(</a:t>
            </a:r>
            <a:r>
              <a:rPr lang="ja-JP" altLang="en-US" dirty="0" smtClean="0"/>
              <a:t>英語ではない</a:t>
            </a:r>
            <a:r>
              <a:rPr lang="en-US" altLang="ja-JP" dirty="0" smtClean="0"/>
              <a:t>))</a:t>
            </a:r>
            <a:r>
              <a:rPr lang="ja-JP" altLang="en-US" dirty="0" smtClean="0"/>
              <a:t>とは、なんら実験データや経験パラメーターを使わないで理論計算をする方法の総称。でも、この業界では電子状態計算、平たく言うとシュレディンガー方程式を解く計算のことを暗に指すことが多い。したがって、このページも電子状態計算のお話となる。</a:t>
            </a:r>
            <a:endParaRPr lang="en-US" altLang="ja-JP" sz="1200" b="1" u="none" dirty="0" smtClean="0"/>
          </a:p>
          <a:p>
            <a:endParaRPr lang="en-US" altLang="ja-JP" sz="1200" b="1" u="none" dirty="0" smtClean="0"/>
          </a:p>
          <a:p>
            <a:r>
              <a:rPr lang="en-US" altLang="ja-JP" sz="1200" b="1" u="none" dirty="0" smtClean="0"/>
              <a:t>QUANTUM ESPRESSO code</a:t>
            </a:r>
          </a:p>
          <a:p>
            <a:endParaRPr lang="en-US" altLang="ja-JP" sz="1200" b="1" u="none" dirty="0" smtClean="0"/>
          </a:p>
          <a:p>
            <a:r>
              <a:rPr lang="ja-JP" altLang="en-US" sz="1200" b="1" u="none" dirty="0" smtClean="0"/>
              <a:t>①</a:t>
            </a:r>
            <a:r>
              <a:rPr lang="en-US" altLang="ja-JP" sz="1200" b="1" u="sng" dirty="0" smtClean="0"/>
              <a:t>Exchange-correlation</a:t>
            </a:r>
            <a:r>
              <a:rPr lang="en-US" altLang="ja-JP" sz="1200" b="1" dirty="0" smtClean="0"/>
              <a:t> energy functional</a:t>
            </a:r>
            <a:endParaRPr lang="en-US" altLang="ja-JP" sz="1000" b="1" dirty="0" smtClean="0"/>
          </a:p>
          <a:p>
            <a:pPr marL="0" indent="0">
              <a:buNone/>
            </a:pPr>
            <a:r>
              <a:rPr lang="ja-JP" altLang="en-US" sz="1200" b="1" dirty="0" smtClean="0"/>
              <a:t>⇒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GGA (generalized gradient approximation)</a:t>
            </a:r>
          </a:p>
          <a:p>
            <a:endParaRPr lang="en-US" altLang="ja-JP" sz="1200" b="1" dirty="0" smtClean="0"/>
          </a:p>
          <a:p>
            <a:r>
              <a:rPr lang="en-US" altLang="ja-JP" sz="1200" b="1" dirty="0" smtClean="0"/>
              <a:t>T</a:t>
            </a:r>
            <a:r>
              <a:rPr kumimoji="1" lang="en-US" altLang="ja-JP" sz="1200" b="1" dirty="0" smtClean="0"/>
              <a:t>en electrons in the 3s,3p,and 4s states</a:t>
            </a:r>
          </a:p>
          <a:p>
            <a:pPr marL="0" indent="0">
              <a:buNone/>
            </a:pPr>
            <a:r>
              <a:rPr lang="ja-JP" altLang="en-US" sz="1200" b="1" dirty="0" smtClean="0"/>
              <a:t>⇒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USPP(ultrasoft </a:t>
            </a:r>
            <a:r>
              <a:rPr lang="en-US" altLang="ja-JP" sz="1200" b="1" u="sng" dirty="0" smtClean="0">
                <a:solidFill>
                  <a:srgbClr val="FF0000"/>
                </a:solidFill>
              </a:rPr>
              <a:t>pseudopotential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)</a:t>
            </a:r>
          </a:p>
          <a:p>
            <a:endParaRPr kumimoji="1" lang="en-US" altLang="ja-JP" sz="1000" b="1" dirty="0" smtClean="0"/>
          </a:p>
          <a:p>
            <a:r>
              <a:rPr kumimoji="1" lang="en-US" altLang="ja-JP" sz="1200" b="1" dirty="0" smtClean="0"/>
              <a:t>The energy cutoff </a:t>
            </a:r>
            <a:r>
              <a:rPr kumimoji="1" lang="en-US" altLang="ja-JP" sz="1200" b="1" i="1" dirty="0" smtClean="0"/>
              <a:t>E</a:t>
            </a:r>
            <a:r>
              <a:rPr kumimoji="1" lang="en-US" altLang="ja-JP" sz="1200" b="1" i="1" baseline="-25000" dirty="0" smtClean="0"/>
              <a:t>C</a:t>
            </a:r>
            <a:r>
              <a:rPr kumimoji="1" lang="en-US" altLang="ja-JP" sz="1200" b="1" dirty="0" smtClean="0"/>
              <a:t> of the </a:t>
            </a:r>
            <a:r>
              <a:rPr kumimoji="1" lang="en-US" altLang="ja-JP" sz="1200" b="1" u="sng" dirty="0" smtClean="0"/>
              <a:t>plane-wave basis</a:t>
            </a:r>
          </a:p>
          <a:p>
            <a:pPr marL="0" indent="0">
              <a:buNone/>
            </a:pPr>
            <a:r>
              <a:rPr lang="ja-JP" altLang="en-US" sz="1200" b="1" dirty="0" smtClean="0"/>
              <a:t>⇒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40Ry</a:t>
            </a:r>
            <a:endParaRPr kumimoji="1" lang="ja-JP" altLang="en-US" sz="1200" b="1" dirty="0" smtClean="0">
              <a:solidFill>
                <a:srgbClr val="FF0000"/>
              </a:solidFill>
            </a:endParaRPr>
          </a:p>
          <a:p>
            <a:endParaRPr kumimoji="1" lang="en-US" altLang="ja-JP" b="1" dirty="0" smtClean="0">
              <a:solidFill>
                <a:srgbClr val="FF0000"/>
              </a:solidFill>
            </a:endParaRPr>
          </a:p>
          <a:p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kumimoji="1" lang="ja-JP" altLang="en-US" b="1" dirty="0" smtClean="0">
                <a:solidFill>
                  <a:srgbClr val="FF0000"/>
                </a:solidFill>
              </a:rPr>
              <a:t>②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ja-JP" sz="1200" dirty="0" smtClean="0"/>
              <a:t>The number of the calcium atoms in the unit cell </a:t>
            </a:r>
            <a:r>
              <a:rPr lang="en-US" altLang="ja-JP" sz="1200" i="1" dirty="0" smtClean="0"/>
              <a:t>N</a:t>
            </a:r>
            <a:r>
              <a:rPr lang="en-US" altLang="ja-JP" sz="1200" i="1" baseline="-25000" dirty="0" smtClean="0"/>
              <a:t>a</a:t>
            </a:r>
            <a:endParaRPr lang="en-US" altLang="ja-JP" sz="1200" dirty="0" smtClean="0"/>
          </a:p>
          <a:p>
            <a:pPr marL="285750" indent="-285750">
              <a:buFont typeface="Wingdings" pitchFamily="2" charset="2"/>
              <a:buChar char="p"/>
            </a:pPr>
            <a:r>
              <a:rPr lang="en-US" altLang="ja-JP" sz="1200" dirty="0" smtClean="0"/>
              <a:t>The number of the k-point sampling in the </a:t>
            </a:r>
            <a:r>
              <a:rPr lang="en-US" altLang="ja-JP" sz="1200" dirty="0" err="1" smtClean="0"/>
              <a:t>Brillouin</a:t>
            </a:r>
            <a:r>
              <a:rPr lang="en-US" altLang="ja-JP" sz="1200" dirty="0" smtClean="0"/>
              <a:t> zone </a:t>
            </a:r>
            <a:r>
              <a:rPr lang="en-US" altLang="ja-JP" sz="1200" i="1" dirty="0" err="1" smtClean="0"/>
              <a:t>N</a:t>
            </a:r>
            <a:r>
              <a:rPr lang="en-US" altLang="ja-JP" sz="1200" i="1" baseline="-25000" dirty="0" err="1" smtClean="0"/>
              <a:t>k</a:t>
            </a:r>
            <a:endParaRPr lang="en-US" altLang="ja-JP" sz="1200" i="1" dirty="0" smtClean="0"/>
          </a:p>
          <a:p>
            <a:pPr marL="342900" indent="-342900">
              <a:buFont typeface="+mj-lt"/>
              <a:buAutoNum type="arabicPeriod"/>
            </a:pPr>
            <a:endParaRPr lang="en-US" altLang="ja-JP" sz="12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ja-JP" sz="1200" i="1" dirty="0" smtClean="0"/>
              <a:t>fcc </a:t>
            </a:r>
            <a:r>
              <a:rPr lang="en-US" altLang="ja-JP" sz="1200" dirty="0" smtClean="0"/>
              <a:t>                          </a:t>
            </a:r>
            <a:r>
              <a:rPr lang="en-US" altLang="ja-JP" sz="1200" i="1" dirty="0" smtClean="0"/>
              <a:t> </a:t>
            </a:r>
            <a:r>
              <a:rPr lang="en-US" altLang="ja-JP" sz="1200" dirty="0" smtClean="0"/>
              <a:t>(</a:t>
            </a:r>
            <a:r>
              <a:rPr lang="en-US" altLang="ja-JP" sz="1200" i="1" dirty="0" smtClean="0"/>
              <a:t>N</a:t>
            </a:r>
            <a:r>
              <a:rPr lang="en-US" altLang="ja-JP" sz="1200" i="1" baseline="-25000" dirty="0" smtClean="0"/>
              <a:t>a</a:t>
            </a:r>
            <a:r>
              <a:rPr lang="en-US" altLang="ja-JP" sz="1200" dirty="0" smtClean="0"/>
              <a:t>=1,</a:t>
            </a:r>
            <a:r>
              <a:rPr lang="en-US" altLang="ja-JP" sz="1200" i="1" dirty="0" smtClean="0"/>
              <a:t>N</a:t>
            </a:r>
            <a:r>
              <a:rPr lang="en-US" altLang="ja-JP" sz="1200" i="1" baseline="-25000" dirty="0" smtClean="0"/>
              <a:t>k</a:t>
            </a:r>
            <a:r>
              <a:rPr lang="en-US" altLang="ja-JP" sz="1200" dirty="0" smtClean="0"/>
              <a:t>=16×16×16)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1200" i="1" dirty="0" smtClean="0"/>
              <a:t>bcc                           </a:t>
            </a:r>
            <a:r>
              <a:rPr lang="en-US" altLang="ja-JP" sz="1200" dirty="0" smtClean="0"/>
              <a:t>(</a:t>
            </a:r>
            <a:r>
              <a:rPr lang="en-US" altLang="ja-JP" sz="1200" i="1" dirty="0" smtClean="0"/>
              <a:t>N</a:t>
            </a:r>
            <a:r>
              <a:rPr lang="en-US" altLang="ja-JP" sz="1200" i="1" baseline="-25000" dirty="0" smtClean="0"/>
              <a:t>a</a:t>
            </a:r>
            <a:r>
              <a:rPr lang="en-US" altLang="ja-JP" sz="1200" dirty="0" smtClean="0"/>
              <a:t>=1,</a:t>
            </a:r>
            <a:r>
              <a:rPr lang="en-US" altLang="ja-JP" sz="1200" i="1" dirty="0" smtClean="0"/>
              <a:t>N</a:t>
            </a:r>
            <a:r>
              <a:rPr lang="en-US" altLang="ja-JP" sz="1200" i="1" baseline="-25000" dirty="0" smtClean="0"/>
              <a:t>k</a:t>
            </a:r>
            <a:r>
              <a:rPr lang="en-US" altLang="ja-JP" sz="1200" dirty="0" smtClean="0"/>
              <a:t>=16×16×16)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1200" i="1" dirty="0" smtClean="0"/>
              <a:t>sc </a:t>
            </a:r>
            <a:r>
              <a:rPr lang="en-US" altLang="ja-JP" sz="1200" dirty="0" smtClean="0"/>
              <a:t>(simple cubic)    (</a:t>
            </a:r>
            <a:r>
              <a:rPr lang="en-US" altLang="ja-JP" sz="1200" i="1" dirty="0" smtClean="0"/>
              <a:t>N</a:t>
            </a:r>
            <a:r>
              <a:rPr lang="en-US" altLang="ja-JP" sz="1200" i="1" baseline="-25000" dirty="0" smtClean="0"/>
              <a:t>a</a:t>
            </a:r>
            <a:r>
              <a:rPr lang="en-US" altLang="ja-JP" sz="1200" dirty="0" smtClean="0"/>
              <a:t>=1,</a:t>
            </a:r>
            <a:r>
              <a:rPr lang="en-US" altLang="ja-JP" sz="1200" i="1" dirty="0" smtClean="0"/>
              <a:t>N</a:t>
            </a:r>
            <a:r>
              <a:rPr lang="en-US" altLang="ja-JP" sz="1200" i="1" baseline="-25000" dirty="0" smtClean="0"/>
              <a:t>k</a:t>
            </a:r>
            <a:r>
              <a:rPr lang="en-US" altLang="ja-JP" sz="1200" dirty="0" smtClean="0"/>
              <a:t>=16×16×16)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1200" i="1" dirty="0" smtClean="0"/>
              <a:t>hcp                          </a:t>
            </a:r>
            <a:r>
              <a:rPr lang="en-US" altLang="ja-JP" sz="1200" dirty="0" smtClean="0"/>
              <a:t>(</a:t>
            </a:r>
            <a:r>
              <a:rPr lang="en-US" altLang="ja-JP" sz="1200" i="1" dirty="0" smtClean="0"/>
              <a:t>N</a:t>
            </a:r>
            <a:r>
              <a:rPr lang="en-US" altLang="ja-JP" sz="1200" i="1" baseline="-25000" dirty="0" smtClean="0"/>
              <a:t>a</a:t>
            </a:r>
            <a:r>
              <a:rPr lang="en-US" altLang="ja-JP" sz="1200" dirty="0" smtClean="0"/>
              <a:t>=2,</a:t>
            </a:r>
            <a:r>
              <a:rPr lang="en-US" altLang="ja-JP" sz="1200" i="1" dirty="0" smtClean="0"/>
              <a:t>N</a:t>
            </a:r>
            <a:r>
              <a:rPr lang="en-US" altLang="ja-JP" sz="1200" i="1" baseline="-25000" dirty="0" smtClean="0"/>
              <a:t>k</a:t>
            </a:r>
            <a:r>
              <a:rPr lang="en-US" altLang="ja-JP" sz="1200" dirty="0" smtClean="0"/>
              <a:t>=16×16×16)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1200" i="1" dirty="0" smtClean="0"/>
              <a:t>Cmca                       </a:t>
            </a:r>
            <a:r>
              <a:rPr lang="en-US" altLang="ja-JP" sz="1200" dirty="0" smtClean="0"/>
              <a:t>(</a:t>
            </a:r>
            <a:r>
              <a:rPr lang="en-US" altLang="ja-JP" sz="1200" i="1" dirty="0" smtClean="0"/>
              <a:t>N</a:t>
            </a:r>
            <a:r>
              <a:rPr lang="en-US" altLang="ja-JP" sz="1200" i="1" baseline="-25000" dirty="0" smtClean="0"/>
              <a:t>a</a:t>
            </a:r>
            <a:r>
              <a:rPr lang="en-US" altLang="ja-JP" sz="1200" dirty="0" smtClean="0"/>
              <a:t>=4,</a:t>
            </a:r>
            <a:r>
              <a:rPr lang="en-US" altLang="ja-JP" sz="1200" i="1" dirty="0" smtClean="0"/>
              <a:t>N</a:t>
            </a:r>
            <a:r>
              <a:rPr lang="en-US" altLang="ja-JP" sz="1200" i="1" baseline="-25000" dirty="0" smtClean="0"/>
              <a:t>k</a:t>
            </a:r>
            <a:r>
              <a:rPr lang="en-US" altLang="ja-JP" sz="1200" dirty="0" smtClean="0"/>
              <a:t>=8×8×8)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1200" i="1" dirty="0" smtClean="0"/>
              <a:t>Cmcm                     </a:t>
            </a:r>
            <a:r>
              <a:rPr lang="en-US" altLang="ja-JP" sz="1200" dirty="0" smtClean="0"/>
              <a:t>(</a:t>
            </a:r>
            <a:r>
              <a:rPr lang="en-US" altLang="ja-JP" sz="1200" i="1" dirty="0" smtClean="0"/>
              <a:t>N</a:t>
            </a:r>
            <a:r>
              <a:rPr lang="en-US" altLang="ja-JP" sz="1200" i="1" baseline="-25000" dirty="0" smtClean="0"/>
              <a:t>a</a:t>
            </a:r>
            <a:r>
              <a:rPr lang="en-US" altLang="ja-JP" sz="1200" dirty="0" smtClean="0"/>
              <a:t>=4,</a:t>
            </a:r>
            <a:r>
              <a:rPr lang="en-US" altLang="ja-JP" sz="1200" i="1" dirty="0" smtClean="0"/>
              <a:t>N</a:t>
            </a:r>
            <a:r>
              <a:rPr lang="en-US" altLang="ja-JP" sz="1200" i="1" baseline="-25000" dirty="0" smtClean="0"/>
              <a:t>k</a:t>
            </a:r>
            <a:r>
              <a:rPr lang="en-US" altLang="ja-JP" sz="1200" dirty="0" smtClean="0"/>
              <a:t>=8×8×8)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1200" i="1" dirty="0" smtClean="0"/>
              <a:t>Pnma                      </a:t>
            </a:r>
            <a:r>
              <a:rPr lang="en-US" altLang="ja-JP" sz="1200" dirty="0" smtClean="0"/>
              <a:t>(</a:t>
            </a:r>
            <a:r>
              <a:rPr lang="en-US" altLang="ja-JP" sz="1200" i="1" dirty="0" smtClean="0"/>
              <a:t>N</a:t>
            </a:r>
            <a:r>
              <a:rPr lang="en-US" altLang="ja-JP" sz="1200" i="1" baseline="-25000" dirty="0" smtClean="0"/>
              <a:t>a</a:t>
            </a:r>
            <a:r>
              <a:rPr lang="en-US" altLang="ja-JP" sz="1200" dirty="0" smtClean="0"/>
              <a:t>=4,</a:t>
            </a:r>
            <a:r>
              <a:rPr lang="en-US" altLang="ja-JP" sz="1200" i="1" dirty="0" smtClean="0"/>
              <a:t>N</a:t>
            </a:r>
            <a:r>
              <a:rPr lang="en-US" altLang="ja-JP" sz="1200" i="1" baseline="-25000" dirty="0" smtClean="0"/>
              <a:t>k</a:t>
            </a:r>
            <a:r>
              <a:rPr lang="en-US" altLang="ja-JP" sz="1200" dirty="0" smtClean="0"/>
              <a:t>=8×8×8)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1200" i="1" dirty="0" smtClean="0"/>
              <a:t>I4</a:t>
            </a:r>
            <a:r>
              <a:rPr lang="en-US" altLang="ja-JP" sz="1200" i="1" baseline="-25000" dirty="0" smtClean="0"/>
              <a:t>1</a:t>
            </a:r>
            <a:r>
              <a:rPr lang="en-US" altLang="ja-JP" sz="1200" i="1" dirty="0" smtClean="0"/>
              <a:t>/am                    </a:t>
            </a:r>
            <a:r>
              <a:rPr lang="en-US" altLang="ja-JP" sz="1200" dirty="0" smtClean="0"/>
              <a:t>(</a:t>
            </a:r>
            <a:r>
              <a:rPr lang="en-US" altLang="ja-JP" sz="1200" i="1" dirty="0" smtClean="0"/>
              <a:t>N</a:t>
            </a:r>
            <a:r>
              <a:rPr lang="en-US" altLang="ja-JP" sz="1200" i="1" baseline="-25000" dirty="0" smtClean="0"/>
              <a:t>a</a:t>
            </a:r>
            <a:r>
              <a:rPr lang="en-US" altLang="ja-JP" sz="1200" dirty="0" smtClean="0"/>
              <a:t>=4,</a:t>
            </a:r>
            <a:r>
              <a:rPr lang="en-US" altLang="ja-JP" sz="1200" i="1" dirty="0" smtClean="0"/>
              <a:t>N</a:t>
            </a:r>
            <a:r>
              <a:rPr lang="en-US" altLang="ja-JP" sz="1200" i="1" baseline="-25000" dirty="0" smtClean="0"/>
              <a:t>k</a:t>
            </a:r>
            <a:r>
              <a:rPr lang="en-US" altLang="ja-JP" sz="1200" dirty="0" smtClean="0"/>
              <a:t>=8×8×8)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1200" i="1" dirty="0" smtClean="0"/>
              <a:t>P4</a:t>
            </a:r>
            <a:r>
              <a:rPr lang="en-US" altLang="ja-JP" sz="1200" i="1" baseline="-25000" dirty="0" smtClean="0"/>
              <a:t>1</a:t>
            </a:r>
            <a:r>
              <a:rPr lang="en-US" altLang="ja-JP" sz="1200" i="1" dirty="0" smtClean="0"/>
              <a:t>2</a:t>
            </a:r>
            <a:r>
              <a:rPr lang="en-US" altLang="ja-JP" sz="1200" i="1" baseline="-25000" dirty="0" smtClean="0"/>
              <a:t>1</a:t>
            </a:r>
            <a:r>
              <a:rPr lang="en-US" altLang="ja-JP" sz="1200" i="1" dirty="0" smtClean="0"/>
              <a:t>2                    </a:t>
            </a:r>
            <a:r>
              <a:rPr lang="en-US" altLang="ja-JP" sz="1200" dirty="0" smtClean="0"/>
              <a:t>(</a:t>
            </a:r>
            <a:r>
              <a:rPr lang="en-US" altLang="ja-JP" sz="1200" i="1" dirty="0" smtClean="0"/>
              <a:t>N</a:t>
            </a:r>
            <a:r>
              <a:rPr lang="en-US" altLang="ja-JP" sz="1200" i="1" baseline="-25000" dirty="0" smtClean="0"/>
              <a:t>a</a:t>
            </a:r>
            <a:r>
              <a:rPr lang="en-US" altLang="ja-JP" sz="1200" dirty="0" smtClean="0"/>
              <a:t>=8,</a:t>
            </a:r>
            <a:r>
              <a:rPr lang="en-US" altLang="ja-JP" sz="1200" i="1" dirty="0" smtClean="0"/>
              <a:t>N</a:t>
            </a:r>
            <a:r>
              <a:rPr lang="en-US" altLang="ja-JP" sz="1200" i="1" baseline="-25000" dirty="0" smtClean="0"/>
              <a:t>k</a:t>
            </a:r>
            <a:r>
              <a:rPr lang="en-US" altLang="ja-JP" sz="1200" dirty="0" smtClean="0"/>
              <a:t>=8×8×8)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1200" i="1" dirty="0" smtClean="0"/>
              <a:t>I4/mcm(00γ)          </a:t>
            </a:r>
            <a:r>
              <a:rPr lang="en-US" altLang="ja-JP" sz="1200" dirty="0" smtClean="0"/>
              <a:t>(</a:t>
            </a:r>
            <a:r>
              <a:rPr lang="en-US" altLang="ja-JP" sz="1200" i="1" dirty="0" smtClean="0"/>
              <a:t>N</a:t>
            </a:r>
            <a:r>
              <a:rPr lang="en-US" altLang="ja-JP" sz="1200" i="1" baseline="-25000" dirty="0" smtClean="0"/>
              <a:t>a</a:t>
            </a:r>
            <a:r>
              <a:rPr lang="en-US" altLang="ja-JP" sz="1200" dirty="0" smtClean="0"/>
              <a:t>=32,</a:t>
            </a:r>
            <a:r>
              <a:rPr lang="en-US" altLang="ja-JP" sz="1200" i="1" dirty="0" smtClean="0"/>
              <a:t>N</a:t>
            </a:r>
            <a:r>
              <a:rPr lang="en-US" altLang="ja-JP" sz="1200" i="1" baseline="-25000" dirty="0" smtClean="0"/>
              <a:t>k</a:t>
            </a:r>
            <a:r>
              <a:rPr lang="en-US" altLang="ja-JP" sz="1200" dirty="0" smtClean="0"/>
              <a:t>=4×4×4)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71E90-BE06-4A10-8740-AFC387F5306E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939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順番に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71E90-BE06-4A10-8740-AFC387F5306E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49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E7CE-3940-4A77-B4AF-09D01012385A}" type="datetime1">
              <a:rPr kumimoji="1" lang="ja-JP" altLang="en-US" smtClean="0"/>
              <a:pPr/>
              <a:t>2011/5/17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7529-BE3C-406D-B7DB-476BE37F31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34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197D-8ADE-4CAE-8FFF-88DA2BEB658E}" type="datetime1">
              <a:rPr kumimoji="1" lang="ja-JP" altLang="en-US" smtClean="0"/>
              <a:pPr/>
              <a:t>2011/5/17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7529-BE3C-406D-B7DB-476BE37F31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19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DCC5-043D-4AE7-9A9B-A0046914D5D8}" type="datetime1">
              <a:rPr kumimoji="1" lang="ja-JP" altLang="en-US" smtClean="0"/>
              <a:pPr/>
              <a:t>2011/5/17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7529-BE3C-406D-B7DB-476BE37F31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40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05BB-3DB7-423F-A176-1F11D9B1F0C8}" type="datetime1">
              <a:rPr kumimoji="1" lang="ja-JP" altLang="en-US" smtClean="0"/>
              <a:pPr/>
              <a:t>2011/5/17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7529-BE3C-406D-B7DB-476BE37F31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48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DACA-7E8A-4BC6-A8D0-19B305C58432}" type="datetime1">
              <a:rPr kumimoji="1" lang="ja-JP" altLang="en-US" smtClean="0"/>
              <a:pPr/>
              <a:t>2011/5/17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7529-BE3C-406D-B7DB-476BE37F31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73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2CE6-5B67-458B-936A-7F55ED06D716}" type="datetime1">
              <a:rPr kumimoji="1" lang="ja-JP" altLang="en-US" smtClean="0"/>
              <a:pPr/>
              <a:t>2011/5/17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7529-BE3C-406D-B7DB-476BE37F31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99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AE4F-1572-47D4-B371-57C2668B82AE}" type="datetime1">
              <a:rPr kumimoji="1" lang="ja-JP" altLang="en-US" smtClean="0"/>
              <a:pPr/>
              <a:t>2011/5/17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7529-BE3C-406D-B7DB-476BE37F31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84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277C-7D50-4621-BB56-19CF91DBEB1F}" type="datetime1">
              <a:rPr kumimoji="1" lang="ja-JP" altLang="en-US" smtClean="0"/>
              <a:pPr/>
              <a:t>2011/5/17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7529-BE3C-406D-B7DB-476BE37F31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904E-21AC-493A-9312-CB026FC2C59C}" type="datetime1">
              <a:rPr kumimoji="1" lang="ja-JP" altLang="en-US" smtClean="0"/>
              <a:pPr/>
              <a:t>2011/5/17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7529-BE3C-406D-B7DB-476BE37F31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70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05DE-DC34-4C89-AFBB-459CDC58F073}" type="datetime1">
              <a:rPr kumimoji="1" lang="ja-JP" altLang="en-US" smtClean="0"/>
              <a:pPr/>
              <a:t>2011/5/17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7529-BE3C-406D-B7DB-476BE37F31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13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8F85-2629-4400-8A08-ED481AA0EDB7}" type="datetime1">
              <a:rPr kumimoji="1" lang="ja-JP" altLang="en-US" smtClean="0"/>
              <a:pPr/>
              <a:t>2011/5/17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7529-BE3C-406D-B7DB-476BE37F31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39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CC0A2-8A9A-4CE8-B1E9-BEE3E2688784}" type="datetime1">
              <a:rPr kumimoji="1" lang="ja-JP" altLang="en-US" smtClean="0"/>
              <a:pPr/>
              <a:t>2011/5/17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B7529-BE3C-406D-B7DB-476BE37F31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97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45082" y="548680"/>
            <a:ext cx="7772400" cy="252028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High-pressure phase of calcium:</a:t>
            </a:r>
            <a:br>
              <a:rPr kumimoji="1" lang="en-US" altLang="ja-JP" dirty="0" smtClean="0"/>
            </a:br>
            <a:r>
              <a:rPr kumimoji="1" lang="en-US" altLang="ja-JP" dirty="0" smtClean="0"/>
              <a:t>Prediction of phase Ⅵ </a:t>
            </a:r>
            <a:br>
              <a:rPr kumimoji="1" lang="en-US" altLang="ja-JP" dirty="0" smtClean="0"/>
            </a:br>
            <a:r>
              <a:rPr kumimoji="1" lang="en-US" altLang="ja-JP" dirty="0" smtClean="0"/>
              <a:t>and upper-pressure phases </a:t>
            </a:r>
            <a:br>
              <a:rPr kumimoji="1" lang="en-US" altLang="ja-JP" dirty="0" smtClean="0"/>
            </a:br>
            <a:r>
              <a:rPr kumimoji="1" lang="en-US" altLang="ja-JP" dirty="0" smtClean="0"/>
              <a:t>from first principle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283968" y="3548608"/>
            <a:ext cx="3816424" cy="1176536"/>
          </a:xfrm>
        </p:spPr>
        <p:txBody>
          <a:bodyPr>
            <a:normAutofit/>
          </a:bodyPr>
          <a:lstStyle/>
          <a:p>
            <a:r>
              <a:rPr lang="en-US" altLang="ja-JP" sz="1800" i="1" dirty="0" smtClean="0"/>
              <a:t>Takahiro </a:t>
            </a:r>
            <a:r>
              <a:rPr lang="en-US" altLang="ja-JP" sz="1800" i="1" dirty="0" err="1" smtClean="0"/>
              <a:t>Ishikawa,Hitose</a:t>
            </a:r>
            <a:r>
              <a:rPr lang="en-US" altLang="ja-JP" sz="1800" i="1" dirty="0" smtClean="0"/>
              <a:t> </a:t>
            </a:r>
            <a:r>
              <a:rPr lang="en-US" altLang="ja-JP" sz="1800" i="1" dirty="0" err="1" smtClean="0"/>
              <a:t>Nagara</a:t>
            </a:r>
            <a:r>
              <a:rPr lang="en-US" altLang="ja-JP" sz="1800" i="1" dirty="0" smtClean="0"/>
              <a:t>,</a:t>
            </a:r>
          </a:p>
          <a:p>
            <a:r>
              <a:rPr lang="en-US" altLang="ja-JP" sz="1800" i="1" dirty="0" err="1" smtClean="0"/>
              <a:t>Naoshi</a:t>
            </a:r>
            <a:r>
              <a:rPr lang="en-US" altLang="ja-JP" sz="1800" i="1" dirty="0" smtClean="0"/>
              <a:t> </a:t>
            </a:r>
            <a:r>
              <a:rPr lang="en-US" altLang="ja-JP" sz="1800" i="1" dirty="0" err="1" smtClean="0"/>
              <a:t>Suzuki,Taku</a:t>
            </a:r>
            <a:r>
              <a:rPr lang="en-US" altLang="ja-JP" sz="1800" i="1" dirty="0" smtClean="0"/>
              <a:t> Tsuchiya,</a:t>
            </a:r>
          </a:p>
          <a:p>
            <a:r>
              <a:rPr lang="en-US" altLang="ja-JP" sz="1800" i="1" dirty="0" smtClean="0"/>
              <a:t>and Jun Tsuchiya</a:t>
            </a:r>
            <a:endParaRPr kumimoji="1" lang="ja-JP" altLang="en-US" sz="1800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95936" y="5490229"/>
            <a:ext cx="465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HGS明朝B" pitchFamily="18" charset="-128"/>
                <a:ea typeface="HGS明朝B" pitchFamily="18" charset="-128"/>
              </a:rPr>
              <a:t> Shimizu lab.  ORII </a:t>
            </a:r>
            <a:r>
              <a:rPr lang="en-US" altLang="ja-JP" sz="2800" dirty="0" smtClean="0">
                <a:latin typeface="HGS明朝B" pitchFamily="18" charset="-128"/>
                <a:ea typeface="HGS明朝B" pitchFamily="18" charset="-128"/>
              </a:rPr>
              <a:t>Daisuke</a:t>
            </a:r>
            <a:endParaRPr kumimoji="1" lang="ja-JP" altLang="en-US" sz="2800" dirty="0">
              <a:latin typeface="HGS明朝B" pitchFamily="18" charset="-128"/>
              <a:ea typeface="HGS明朝B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46971" y="3059668"/>
            <a:ext cx="3081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Phys.Rev.B</a:t>
            </a:r>
            <a:r>
              <a:rPr lang="en-US" altLang="ja-JP" dirty="0" smtClean="0"/>
              <a:t> 81,092104(2010)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770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"/>
    </mc:Choice>
    <mc:Fallback xmlns="">
      <p:transition spd="slow" advTm="80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/>
          <p:cNvGrpSpPr/>
          <p:nvPr/>
        </p:nvGrpSpPr>
        <p:grpSpPr>
          <a:xfrm>
            <a:off x="4901296" y="4620029"/>
            <a:ext cx="1310404" cy="2088232"/>
            <a:chOff x="7792942" y="260648"/>
            <a:chExt cx="1310404" cy="2088232"/>
          </a:xfrm>
        </p:grpSpPr>
        <p:pic>
          <p:nvPicPr>
            <p:cNvPr id="8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2942" y="260648"/>
              <a:ext cx="1310404" cy="1630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テキスト ボックス 90"/>
            <p:cNvSpPr txBox="1"/>
            <p:nvPr/>
          </p:nvSpPr>
          <p:spPr>
            <a:xfrm>
              <a:off x="8088104" y="1979548"/>
              <a:ext cx="75735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0" lang="en-GB" altLang="ja-JP" b="1" i="1" dirty="0">
                  <a:solidFill>
                    <a:srgbClr val="0000FF"/>
                  </a:solidFill>
                  <a:latin typeface="Times New Roman" pitchFamily="18" charset="0"/>
                </a:rPr>
                <a:t>Pnma</a:t>
              </a:r>
              <a:endParaRPr kumimoji="1" lang="ja-JP" altLang="en-US" dirty="0"/>
            </a:p>
          </p:txBody>
        </p:sp>
      </p:grpSp>
      <p:grpSp>
        <p:nvGrpSpPr>
          <p:cNvPr id="92" name="グループ化 91"/>
          <p:cNvGrpSpPr/>
          <p:nvPr/>
        </p:nvGrpSpPr>
        <p:grpSpPr>
          <a:xfrm>
            <a:off x="6513581" y="4687501"/>
            <a:ext cx="1667760" cy="2020760"/>
            <a:chOff x="7020272" y="63898"/>
            <a:chExt cx="1667760" cy="2020760"/>
          </a:xfrm>
        </p:grpSpPr>
        <p:pic>
          <p:nvPicPr>
            <p:cNvPr id="93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63898"/>
              <a:ext cx="1667760" cy="1564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テキスト ボックス 93"/>
            <p:cNvSpPr txBox="1"/>
            <p:nvPr/>
          </p:nvSpPr>
          <p:spPr>
            <a:xfrm>
              <a:off x="7152898" y="1715326"/>
              <a:ext cx="1478108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0" lang="en-GB" altLang="ja-JP" b="1" i="1" dirty="0">
                  <a:solidFill>
                    <a:srgbClr val="FF0000"/>
                  </a:solidFill>
                  <a:latin typeface="Times New Roman" pitchFamily="18" charset="0"/>
                </a:rPr>
                <a:t>I</a:t>
              </a:r>
              <a:r>
                <a:rPr kumimoji="0" lang="en-GB" altLang="ja-JP" b="1" dirty="0">
                  <a:solidFill>
                    <a:srgbClr val="FF0000"/>
                  </a:solidFill>
                  <a:latin typeface="Times New Roman" pitchFamily="18" charset="0"/>
                </a:rPr>
                <a:t>4/</a:t>
              </a:r>
              <a:r>
                <a:rPr kumimoji="0" lang="en-GB" altLang="ja-JP" b="1" i="1" dirty="0">
                  <a:solidFill>
                    <a:srgbClr val="FF0000"/>
                  </a:solidFill>
                  <a:latin typeface="Times New Roman" pitchFamily="18" charset="0"/>
                </a:rPr>
                <a:t>mcm</a:t>
              </a:r>
              <a:r>
                <a:rPr kumimoji="0" lang="en-GB" altLang="ja-JP" b="1" dirty="0">
                  <a:solidFill>
                    <a:srgbClr val="FF0000"/>
                  </a:solidFill>
                  <a:latin typeface="Times New Roman" pitchFamily="18" charset="0"/>
                </a:rPr>
                <a:t>(00</a:t>
              </a:r>
              <a:r>
                <a:rPr kumimoji="0" lang="el-GR" altLang="ja-JP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kumimoji="0" lang="en-GB" altLang="ja-JP" b="1" dirty="0" smtClean="0">
                  <a:solidFill>
                    <a:srgbClr val="FF0000"/>
                  </a:solidFill>
                  <a:latin typeface="Times New Roman" pitchFamily="18" charset="0"/>
                </a:rPr>
                <a:t>)</a:t>
              </a:r>
              <a:endParaRPr kumimoji="1" lang="ja-JP" altLang="en-US" dirty="0"/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76693" y="3212976"/>
            <a:ext cx="8865247" cy="3386125"/>
            <a:chOff x="171249" y="1477653"/>
            <a:chExt cx="8865247" cy="346646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782436" y="1838016"/>
              <a:ext cx="135602" cy="746125"/>
            </a:xfrm>
            <a:prstGeom prst="roundRect">
              <a:avLst>
                <a:gd name="adj" fmla="val 218"/>
              </a:avLst>
            </a:prstGeom>
            <a:solidFill>
              <a:srgbClr val="FF808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920032" y="1838016"/>
              <a:ext cx="1398484" cy="746125"/>
            </a:xfrm>
            <a:prstGeom prst="roundRect">
              <a:avLst>
                <a:gd name="adj" fmla="val 366"/>
              </a:avLst>
            </a:prstGeom>
            <a:solidFill>
              <a:srgbClr val="9966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2267743" y="1838016"/>
              <a:ext cx="1930645" cy="746125"/>
            </a:xfrm>
            <a:prstGeom prst="roundRect">
              <a:avLst>
                <a:gd name="adj" fmla="val 106"/>
              </a:avLst>
            </a:prstGeom>
            <a:solidFill>
              <a:srgbClr val="B2B2B2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3911198" y="1838018"/>
              <a:ext cx="1452890" cy="749299"/>
            </a:xfrm>
            <a:prstGeom prst="roundRect">
              <a:avLst>
                <a:gd name="adj" fmla="val 167"/>
              </a:avLst>
            </a:prstGeom>
            <a:solidFill>
              <a:srgbClr val="23FF2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5132327" y="1838017"/>
              <a:ext cx="459944" cy="746125"/>
            </a:xfrm>
            <a:prstGeom prst="roundRect">
              <a:avLst>
                <a:gd name="adj" fmla="val 106"/>
              </a:avLst>
            </a:prstGeom>
            <a:solidFill>
              <a:srgbClr val="FFFF99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634108" y="1982479"/>
              <a:ext cx="576262" cy="463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b="1" dirty="0" err="1">
                  <a:solidFill>
                    <a:srgbClr val="FF8080"/>
                  </a:solidFill>
                  <a:latin typeface="Times New Roman" pitchFamily="18" charset="0"/>
                </a:rPr>
                <a:t>fcc</a:t>
              </a:r>
              <a:r>
                <a:rPr kumimoji="0" lang="en-GB" altLang="ja-JP" b="1" dirty="0">
                  <a:solidFill>
                    <a:srgbClr val="FF808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306411" y="1982479"/>
              <a:ext cx="642938" cy="463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b="1">
                  <a:solidFill>
                    <a:srgbClr val="800080"/>
                  </a:solidFill>
                  <a:latin typeface="Times New Roman" pitchFamily="18" charset="0"/>
                </a:rPr>
                <a:t>bcc 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195737" y="1982479"/>
              <a:ext cx="1296143" cy="463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b="1" i="1" dirty="0" smtClean="0">
                  <a:solidFill>
                    <a:srgbClr val="B2B2B2"/>
                  </a:solidFill>
                  <a:latin typeface="Times New Roman" pitchFamily="18" charset="0"/>
                </a:rPr>
                <a:t>I4</a:t>
              </a:r>
              <a:r>
                <a:rPr kumimoji="0" lang="en-GB" altLang="ja-JP" b="1" i="1" baseline="-25000" dirty="0" smtClean="0">
                  <a:solidFill>
                    <a:srgbClr val="B2B2B2"/>
                  </a:solidFill>
                  <a:latin typeface="Times New Roman" pitchFamily="18" charset="0"/>
                </a:rPr>
                <a:t>1</a:t>
              </a:r>
              <a:r>
                <a:rPr kumimoji="0" lang="en-GB" altLang="ja-JP" b="1" i="1" dirty="0" smtClean="0">
                  <a:solidFill>
                    <a:srgbClr val="B2B2B2"/>
                  </a:solidFill>
                  <a:latin typeface="Times New Roman" pitchFamily="18" charset="0"/>
                </a:rPr>
                <a:t>/</a:t>
              </a:r>
              <a:r>
                <a:rPr kumimoji="0" lang="en-GB" altLang="ja-JP" b="1" i="1" dirty="0" err="1" smtClean="0">
                  <a:solidFill>
                    <a:srgbClr val="B2B2B2"/>
                  </a:solidFill>
                  <a:latin typeface="Times New Roman" pitchFamily="18" charset="0"/>
                </a:rPr>
                <a:t>amd</a:t>
              </a:r>
              <a:endParaRPr kumimoji="0" lang="en-GB" altLang="ja-JP" b="1" i="1" dirty="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563888" y="1977716"/>
              <a:ext cx="1071562" cy="463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b="1" i="1" dirty="0" smtClean="0">
                  <a:solidFill>
                    <a:srgbClr val="00FF00"/>
                  </a:solidFill>
                  <a:latin typeface="Times New Roman" pitchFamily="18" charset="0"/>
                </a:rPr>
                <a:t>P</a:t>
              </a:r>
              <a:r>
                <a:rPr kumimoji="0" lang="en-GB" altLang="ja-JP" b="1" dirty="0" smtClean="0">
                  <a:solidFill>
                    <a:srgbClr val="00FF00"/>
                  </a:solidFill>
                  <a:latin typeface="Times New Roman" pitchFamily="18" charset="0"/>
                </a:rPr>
                <a:t>4</a:t>
              </a:r>
              <a:r>
                <a:rPr kumimoji="0" lang="en-GB" altLang="ja-JP" b="1" baseline="-25000" dirty="0" smtClean="0">
                  <a:solidFill>
                    <a:srgbClr val="00FF00"/>
                  </a:solidFill>
                  <a:latin typeface="Times New Roman" pitchFamily="18" charset="0"/>
                </a:rPr>
                <a:t>1</a:t>
              </a:r>
              <a:r>
                <a:rPr kumimoji="0" lang="en-GB" altLang="ja-JP" b="1" dirty="0" smtClean="0">
                  <a:solidFill>
                    <a:srgbClr val="00FF00"/>
                  </a:solidFill>
                  <a:latin typeface="Times New Roman" pitchFamily="18" charset="0"/>
                </a:rPr>
                <a:t>2</a:t>
              </a:r>
              <a:r>
                <a:rPr kumimoji="0" lang="en-GB" altLang="ja-JP" b="1" baseline="-25000" dirty="0" smtClean="0">
                  <a:solidFill>
                    <a:srgbClr val="00FF00"/>
                  </a:solidFill>
                  <a:latin typeface="Times New Roman" pitchFamily="18" charset="0"/>
                </a:rPr>
                <a:t>1</a:t>
              </a:r>
              <a:r>
                <a:rPr kumimoji="0" lang="en-GB" altLang="ja-JP" b="1" dirty="0" smtClean="0">
                  <a:solidFill>
                    <a:srgbClr val="00FF00"/>
                  </a:solidFill>
                  <a:latin typeface="Times New Roman" pitchFamily="18" charset="0"/>
                </a:rPr>
                <a:t>2 </a:t>
              </a:r>
              <a:endParaRPr kumimoji="0" lang="en-GB" altLang="ja-JP" b="1" dirty="0">
                <a:solidFill>
                  <a:srgbClr val="00FF00"/>
                </a:solidFill>
                <a:latin typeface="Times New Roman" pitchFamily="18" charset="0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598732" y="2835759"/>
              <a:ext cx="8437764" cy="39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8028235" y="2865128"/>
              <a:ext cx="1008261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sz="2000" b="1" dirty="0">
                  <a:solidFill>
                    <a:schemeClr val="tx1"/>
                  </a:solidFill>
                  <a:latin typeface="Times New Roman" pitchFamily="18" charset="0"/>
                  <a:ea typeface="ＭＳ 明朝" pitchFamily="17" charset="-128"/>
                </a:rPr>
                <a:t>[</a:t>
              </a:r>
              <a:r>
                <a:rPr kumimoji="0" lang="en-GB" altLang="ja-JP" sz="2000" b="1" dirty="0" err="1">
                  <a:solidFill>
                    <a:schemeClr val="tx1"/>
                  </a:solidFill>
                  <a:latin typeface="Times New Roman" pitchFamily="18" charset="0"/>
                  <a:ea typeface="ＭＳ 明朝" pitchFamily="17" charset="-128"/>
                </a:rPr>
                <a:t>GPa</a:t>
              </a:r>
              <a:r>
                <a:rPr kumimoji="0" lang="en-GB" altLang="ja-JP" sz="2000" b="1" dirty="0">
                  <a:solidFill>
                    <a:schemeClr val="tx1"/>
                  </a:solidFill>
                  <a:latin typeface="Times New Roman" pitchFamily="18" charset="0"/>
                  <a:ea typeface="ＭＳ 明朝" pitchFamily="17" charset="-128"/>
                </a:rPr>
                <a:t>]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71311" y="2896879"/>
              <a:ext cx="501650" cy="40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sz="2000" b="1">
                  <a:solidFill>
                    <a:schemeClr val="tx1"/>
                  </a:solidFill>
                  <a:latin typeface="Times New Roman" pitchFamily="18" charset="0"/>
                  <a:ea typeface="ＭＳ 明朝" pitchFamily="17" charset="-128"/>
                </a:rPr>
                <a:t>3.5</a:t>
              </a: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912611" y="2696854"/>
              <a:ext cx="0" cy="2873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2237381" y="2696854"/>
              <a:ext cx="0" cy="2873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5148064" y="2692091"/>
              <a:ext cx="0" cy="2873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6497369" y="2694572"/>
              <a:ext cx="0" cy="2873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1948189" y="2896879"/>
              <a:ext cx="438239" cy="4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sz="2000" b="1" dirty="0" smtClean="0">
                  <a:solidFill>
                    <a:schemeClr val="tx1"/>
                  </a:solidFill>
                  <a:latin typeface="Times New Roman" pitchFamily="18" charset="0"/>
                  <a:ea typeface="ＭＳ 明朝" pitchFamily="17" charset="-128"/>
                </a:rPr>
                <a:t>32</a:t>
              </a:r>
              <a:endParaRPr kumimoji="0" lang="en-GB" altLang="ja-JP" sz="2000" b="1" dirty="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endParaRP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4860032" y="2892116"/>
              <a:ext cx="566737" cy="40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sz="2000" b="1" dirty="0">
                  <a:solidFill>
                    <a:schemeClr val="tx1"/>
                  </a:solidFill>
                  <a:latin typeface="Times New Roman" pitchFamily="18" charset="0"/>
                  <a:ea typeface="ＭＳ 明朝" pitchFamily="17" charset="-128"/>
                </a:rPr>
                <a:t>109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6244957" y="2894597"/>
              <a:ext cx="566737" cy="40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sz="2000" b="1">
                  <a:solidFill>
                    <a:schemeClr val="tx1"/>
                  </a:solidFill>
                  <a:latin typeface="Times New Roman" pitchFamily="18" charset="0"/>
                  <a:ea typeface="ＭＳ 明朝" pitchFamily="17" charset="-128"/>
                </a:rPr>
                <a:t>135</a:t>
              </a:r>
            </a:p>
          </p:txBody>
        </p:sp>
        <p:sp>
          <p:nvSpPr>
            <p:cNvPr id="24" name="AutoShape 8"/>
            <p:cNvSpPr>
              <a:spLocks noChangeArrowheads="1"/>
            </p:cNvSpPr>
            <p:nvPr/>
          </p:nvSpPr>
          <p:spPr bwMode="auto">
            <a:xfrm>
              <a:off x="5507982" y="1838018"/>
              <a:ext cx="1012977" cy="752958"/>
            </a:xfrm>
            <a:prstGeom prst="roundRect">
              <a:avLst>
                <a:gd name="adj" fmla="val 106"/>
              </a:avLst>
            </a:prstGeom>
            <a:solidFill>
              <a:srgbClr val="0000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" name="AutoShape 8"/>
            <p:cNvSpPr>
              <a:spLocks noChangeArrowheads="1"/>
            </p:cNvSpPr>
            <p:nvPr/>
          </p:nvSpPr>
          <p:spPr bwMode="auto">
            <a:xfrm>
              <a:off x="6489280" y="1838017"/>
              <a:ext cx="2354263" cy="752959"/>
            </a:xfrm>
            <a:prstGeom prst="roundRect">
              <a:avLst>
                <a:gd name="adj" fmla="val 106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4754059" y="1977716"/>
              <a:ext cx="1042077" cy="463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b="1" i="1" dirty="0">
                  <a:solidFill>
                    <a:srgbClr val="FFCC00"/>
                  </a:solidFill>
                  <a:latin typeface="Times New Roman" pitchFamily="18" charset="0"/>
                </a:rPr>
                <a:t>Cmca</a:t>
              </a:r>
              <a:r>
                <a:rPr kumimoji="0" lang="en-GB" altLang="ja-JP" b="1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5875560" y="1977716"/>
              <a:ext cx="928688" cy="463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b="1" i="1" dirty="0" smtClean="0">
                  <a:solidFill>
                    <a:srgbClr val="0000FF"/>
                  </a:solidFill>
                  <a:latin typeface="Times New Roman" pitchFamily="18" charset="0"/>
                </a:rPr>
                <a:t>Pnma</a:t>
              </a:r>
              <a:r>
                <a:rPr kumimoji="0" lang="en-GB" altLang="ja-JP" b="1" dirty="0" smtClean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endParaRPr kumimoji="0" lang="en-GB" altLang="ja-JP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>
              <a:off x="3911198" y="2699824"/>
              <a:ext cx="0" cy="2873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5508104" y="2692091"/>
              <a:ext cx="0" cy="2873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3689027" y="2896879"/>
              <a:ext cx="438239" cy="4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sz="2000" b="1" dirty="0" smtClean="0">
                  <a:solidFill>
                    <a:schemeClr val="tx1"/>
                  </a:solidFill>
                  <a:latin typeface="Times New Roman" pitchFamily="18" charset="0"/>
                  <a:ea typeface="ＭＳ 明朝" pitchFamily="17" charset="-128"/>
                </a:rPr>
                <a:t>74</a:t>
              </a:r>
              <a:endParaRPr kumimoji="0" lang="en-GB" altLang="ja-JP" sz="2000" b="1" dirty="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endParaRPr>
            </a:p>
          </p:txBody>
        </p:sp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5306521" y="2892116"/>
              <a:ext cx="552450" cy="40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sz="2000" b="1">
                  <a:solidFill>
                    <a:schemeClr val="tx1"/>
                  </a:solidFill>
                  <a:latin typeface="Times New Roman" pitchFamily="18" charset="0"/>
                  <a:ea typeface="ＭＳ 明朝" pitchFamily="17" charset="-128"/>
                </a:rPr>
                <a:t>117</a:t>
              </a:r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171249" y="1482416"/>
              <a:ext cx="1214437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sz="2000" b="1">
                  <a:solidFill>
                    <a:srgbClr val="FF8080"/>
                  </a:solidFill>
                  <a:latin typeface="Times New Roman" pitchFamily="18" charset="0"/>
                </a:rPr>
                <a:t>Ca-I  </a:t>
              </a:r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957061" y="1482416"/>
              <a:ext cx="114300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sz="2000" b="1" dirty="0" err="1">
                  <a:solidFill>
                    <a:srgbClr val="800080"/>
                  </a:solidFill>
                  <a:latin typeface="Times New Roman" pitchFamily="18" charset="0"/>
                </a:rPr>
                <a:t>Ca</a:t>
              </a:r>
              <a:r>
                <a:rPr kumimoji="0" lang="en-GB" altLang="ja-JP" sz="2000" b="1" dirty="0">
                  <a:solidFill>
                    <a:srgbClr val="800080"/>
                  </a:solidFill>
                  <a:latin typeface="Times New Roman" pitchFamily="18" charset="0"/>
                </a:rPr>
                <a:t>-II </a:t>
              </a: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3495694" y="1477653"/>
              <a:ext cx="2071688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sz="2000" b="1" dirty="0" err="1">
                  <a:solidFill>
                    <a:srgbClr val="00FF00"/>
                  </a:solidFill>
                  <a:latin typeface="Times New Roman" pitchFamily="18" charset="0"/>
                </a:rPr>
                <a:t>Ca</a:t>
              </a:r>
              <a:r>
                <a:rPr kumimoji="0" lang="en-GB" altLang="ja-JP" sz="2000" b="1" dirty="0">
                  <a:solidFill>
                    <a:srgbClr val="00FF00"/>
                  </a:solidFill>
                  <a:latin typeface="Times New Roman" pitchFamily="18" charset="0"/>
                </a:rPr>
                <a:t>-IV</a:t>
              </a:r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4836514" y="1484784"/>
              <a:ext cx="85725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sz="2000" b="1" dirty="0" err="1">
                  <a:solidFill>
                    <a:srgbClr val="FFCC00"/>
                  </a:solidFill>
                  <a:latin typeface="Times New Roman" pitchFamily="18" charset="0"/>
                </a:rPr>
                <a:t>Ca</a:t>
              </a:r>
              <a:r>
                <a:rPr kumimoji="0" lang="en-GB" altLang="ja-JP" sz="2000" b="1" dirty="0">
                  <a:solidFill>
                    <a:srgbClr val="FFCC00"/>
                  </a:solidFill>
                  <a:latin typeface="Times New Roman" pitchFamily="18" charset="0"/>
                </a:rPr>
                <a:t>-V</a:t>
              </a:r>
              <a:endParaRPr kumimoji="0" lang="en-GB" altLang="ja-JP" sz="20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2564904" y="1482416"/>
              <a:ext cx="114300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sz="2000" b="1" dirty="0" err="1" smtClean="0">
                  <a:solidFill>
                    <a:srgbClr val="B2B2B2"/>
                  </a:solidFill>
                  <a:latin typeface="Times New Roman" pitchFamily="18" charset="0"/>
                </a:rPr>
                <a:t>Ca</a:t>
              </a:r>
              <a:r>
                <a:rPr kumimoji="0" lang="en-GB" altLang="ja-JP" sz="2000" b="1" dirty="0" smtClean="0">
                  <a:solidFill>
                    <a:srgbClr val="B2B2B2"/>
                  </a:solidFill>
                  <a:latin typeface="Times New Roman" pitchFamily="18" charset="0"/>
                </a:rPr>
                <a:t>-</a:t>
              </a:r>
              <a:r>
                <a:rPr kumimoji="0" lang="en-US" altLang="ja-JP" sz="2000" b="1" dirty="0" smtClean="0">
                  <a:solidFill>
                    <a:srgbClr val="B2B2B2"/>
                  </a:solidFill>
                  <a:latin typeface="Times New Roman" pitchFamily="18" charset="0"/>
                </a:rPr>
                <a:t>Ⅲ</a:t>
              </a:r>
              <a:endParaRPr kumimoji="0" lang="en-GB" altLang="ja-JP" sz="2000" b="1" dirty="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5588099" y="1477653"/>
              <a:ext cx="1000125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sz="2000" b="1" dirty="0" err="1">
                  <a:solidFill>
                    <a:srgbClr val="0000FF"/>
                  </a:solidFill>
                  <a:latin typeface="Times New Roman" pitchFamily="18" charset="0"/>
                </a:rPr>
                <a:t>Ca</a:t>
              </a:r>
              <a:r>
                <a:rPr kumimoji="0" lang="en-GB" altLang="ja-JP" sz="2000" b="1" dirty="0">
                  <a:solidFill>
                    <a:srgbClr val="0000FF"/>
                  </a:solidFill>
                  <a:latin typeface="Times New Roman" pitchFamily="18" charset="0"/>
                </a:rPr>
                <a:t>-VI?</a:t>
              </a: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7097444" y="1480134"/>
              <a:ext cx="114300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sz="2000" b="1" dirty="0" err="1">
                  <a:solidFill>
                    <a:srgbClr val="FF0000"/>
                  </a:solidFill>
                  <a:latin typeface="Times New Roman" pitchFamily="18" charset="0"/>
                </a:rPr>
                <a:t>Ca</a:t>
              </a:r>
              <a:r>
                <a:rPr kumimoji="0" lang="en-GB" altLang="ja-JP" sz="2000" b="1" dirty="0">
                  <a:solidFill>
                    <a:srgbClr val="FF0000"/>
                  </a:solidFill>
                  <a:latin typeface="Times New Roman" pitchFamily="18" charset="0"/>
                </a:rPr>
                <a:t>-VII?</a:t>
              </a:r>
            </a:p>
          </p:txBody>
        </p:sp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6948264" y="1980197"/>
              <a:ext cx="1870075" cy="463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b="1" i="1" dirty="0">
                  <a:solidFill>
                    <a:srgbClr val="FF0000"/>
                  </a:solidFill>
                  <a:latin typeface="Times New Roman" pitchFamily="18" charset="0"/>
                </a:rPr>
                <a:t>I</a:t>
              </a:r>
              <a:r>
                <a:rPr kumimoji="0" lang="en-GB" altLang="ja-JP" b="1" dirty="0">
                  <a:solidFill>
                    <a:srgbClr val="FF0000"/>
                  </a:solidFill>
                  <a:latin typeface="Times New Roman" pitchFamily="18" charset="0"/>
                </a:rPr>
                <a:t>4/</a:t>
              </a:r>
              <a:r>
                <a:rPr kumimoji="0" lang="en-GB" altLang="ja-JP" b="1" i="1" dirty="0">
                  <a:solidFill>
                    <a:srgbClr val="FF0000"/>
                  </a:solidFill>
                  <a:latin typeface="Times New Roman" pitchFamily="18" charset="0"/>
                </a:rPr>
                <a:t>mcm</a:t>
              </a:r>
              <a:r>
                <a:rPr kumimoji="0" lang="en-GB" altLang="ja-JP" b="1" dirty="0">
                  <a:solidFill>
                    <a:srgbClr val="FF0000"/>
                  </a:solidFill>
                  <a:latin typeface="Times New Roman" pitchFamily="18" charset="0"/>
                </a:rPr>
                <a:t>(00</a:t>
              </a:r>
              <a:r>
                <a:rPr kumimoji="0" lang="el-GR" altLang="ja-JP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kumimoji="0" lang="en-GB" altLang="ja-JP" b="1" dirty="0">
                  <a:solidFill>
                    <a:srgbClr val="FF0000"/>
                  </a:solidFill>
                  <a:latin typeface="Times New Roman" pitchFamily="18" charset="0"/>
                </a:rPr>
                <a:t>) </a:t>
              </a:r>
            </a:p>
          </p:txBody>
        </p:sp>
        <p:sp>
          <p:nvSpPr>
            <p:cNvPr id="43" name="Line 15"/>
            <p:cNvSpPr>
              <a:spLocks noChangeShapeType="1"/>
            </p:cNvSpPr>
            <p:nvPr/>
          </p:nvSpPr>
          <p:spPr bwMode="auto">
            <a:xfrm>
              <a:off x="598732" y="4485326"/>
              <a:ext cx="32350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2650332" y="4515489"/>
              <a:ext cx="1584325" cy="40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sz="2000" b="1" dirty="0">
                  <a:solidFill>
                    <a:schemeClr val="tx1"/>
                  </a:solidFill>
                  <a:latin typeface="Times New Roman" pitchFamily="18" charset="0"/>
                  <a:ea typeface="ＭＳ 明朝" pitchFamily="17" charset="-128"/>
                </a:rPr>
                <a:t>[</a:t>
              </a:r>
              <a:r>
                <a:rPr kumimoji="0" lang="en-GB" altLang="ja-JP" sz="2000" b="1" dirty="0" err="1">
                  <a:solidFill>
                    <a:schemeClr val="tx1"/>
                  </a:solidFill>
                  <a:latin typeface="Times New Roman" pitchFamily="18" charset="0"/>
                  <a:ea typeface="ＭＳ 明朝" pitchFamily="17" charset="-128"/>
                </a:rPr>
                <a:t>GPa</a:t>
              </a:r>
              <a:r>
                <a:rPr kumimoji="0" lang="en-GB" altLang="ja-JP" sz="2000" b="1" dirty="0">
                  <a:solidFill>
                    <a:schemeClr val="tx1"/>
                  </a:solidFill>
                  <a:latin typeface="Times New Roman" pitchFamily="18" charset="0"/>
                  <a:ea typeface="ＭＳ 明朝" pitchFamily="17" charset="-128"/>
                </a:rPr>
                <a:t>]</a:t>
              </a:r>
            </a:p>
          </p:txBody>
        </p:sp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2630488" y="4542476"/>
              <a:ext cx="566737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sz="2000" b="1">
                  <a:solidFill>
                    <a:schemeClr val="tx1"/>
                  </a:solidFill>
                  <a:latin typeface="Times New Roman" pitchFamily="18" charset="0"/>
                  <a:ea typeface="ＭＳ 明朝" pitchFamily="17" charset="-128"/>
                </a:rPr>
                <a:t>495</a:t>
              </a:r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>
              <a:off x="2901950" y="4342451"/>
              <a:ext cx="0" cy="2873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>
              <a:off x="773113" y="3485201"/>
              <a:ext cx="2124075" cy="744538"/>
            </a:xfrm>
            <a:prstGeom prst="roundRect">
              <a:avLst>
                <a:gd name="adj" fmla="val 106"/>
              </a:avLst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1416050" y="3113726"/>
              <a:ext cx="114300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sz="2000" b="1">
                  <a:solidFill>
                    <a:srgbClr val="FF0000"/>
                  </a:solidFill>
                  <a:latin typeface="Times New Roman" pitchFamily="18" charset="0"/>
                </a:rPr>
                <a:t>Ca-VII?</a:t>
              </a:r>
            </a:p>
          </p:txBody>
        </p:sp>
        <p:sp>
          <p:nvSpPr>
            <p:cNvPr id="50" name="AutoShape 8"/>
            <p:cNvSpPr>
              <a:spLocks noChangeArrowheads="1"/>
            </p:cNvSpPr>
            <p:nvPr/>
          </p:nvSpPr>
          <p:spPr bwMode="auto">
            <a:xfrm>
              <a:off x="2901950" y="3485201"/>
              <a:ext cx="755650" cy="744538"/>
            </a:xfrm>
            <a:prstGeom prst="roundRect">
              <a:avLst>
                <a:gd name="adj" fmla="val 106"/>
              </a:avLst>
            </a:prstGeom>
            <a:solidFill>
              <a:schemeClr val="bg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2916238" y="3623314"/>
              <a:ext cx="714375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b="1">
                  <a:solidFill>
                    <a:schemeClr val="tx1"/>
                  </a:solidFill>
                  <a:latin typeface="Times New Roman" pitchFamily="18" charset="0"/>
                </a:rPr>
                <a:t>hcp</a:t>
              </a:r>
            </a:p>
          </p:txBody>
        </p:sp>
        <p:sp>
          <p:nvSpPr>
            <p:cNvPr id="53" name="Text Box 14"/>
            <p:cNvSpPr txBox="1">
              <a:spLocks noChangeArrowheads="1"/>
            </p:cNvSpPr>
            <p:nvPr/>
          </p:nvSpPr>
          <p:spPr bwMode="auto">
            <a:xfrm>
              <a:off x="2701925" y="3113726"/>
              <a:ext cx="1285875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sz="2000" b="1">
                  <a:solidFill>
                    <a:schemeClr val="tx1"/>
                  </a:solidFill>
                  <a:latin typeface="Times New Roman" pitchFamily="18" charset="0"/>
                </a:rPr>
                <a:t>Ca-VIII?</a:t>
              </a:r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928688" y="3628076"/>
              <a:ext cx="1857375" cy="463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accent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Clr>
                  <a:srgbClr val="333399"/>
                </a:buClr>
                <a:buSzPct val="100000"/>
                <a:buFont typeface="Arial" charset="0"/>
                <a:buNone/>
              </a:pPr>
              <a:r>
                <a:rPr kumimoji="0" lang="en-GB" altLang="ja-JP" b="1" i="1">
                  <a:solidFill>
                    <a:srgbClr val="FF0000"/>
                  </a:solidFill>
                  <a:latin typeface="Times New Roman" pitchFamily="18" charset="0"/>
                </a:rPr>
                <a:t>I</a:t>
              </a:r>
              <a:r>
                <a:rPr kumimoji="0" lang="en-GB" altLang="ja-JP" b="1">
                  <a:solidFill>
                    <a:srgbClr val="FF0000"/>
                  </a:solidFill>
                  <a:latin typeface="Times New Roman" pitchFamily="18" charset="0"/>
                </a:rPr>
                <a:t>4/</a:t>
              </a:r>
              <a:r>
                <a:rPr kumimoji="0" lang="en-GB" altLang="ja-JP" b="1" i="1">
                  <a:solidFill>
                    <a:srgbClr val="FF0000"/>
                  </a:solidFill>
                  <a:latin typeface="Times New Roman" pitchFamily="18" charset="0"/>
                </a:rPr>
                <a:t>mcm</a:t>
              </a:r>
              <a:r>
                <a:rPr kumimoji="0" lang="en-GB" altLang="ja-JP" b="1">
                  <a:solidFill>
                    <a:srgbClr val="FF0000"/>
                  </a:solidFill>
                  <a:latin typeface="Times New Roman" pitchFamily="18" charset="0"/>
                </a:rPr>
                <a:t>(00</a:t>
              </a:r>
              <a:r>
                <a:rPr kumimoji="0" lang="el-GR" altLang="ja-JP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kumimoji="0" lang="en-GB" altLang="ja-JP" b="1">
                  <a:solidFill>
                    <a:srgbClr val="FF0000"/>
                  </a:solidFill>
                  <a:latin typeface="Times New Roman" pitchFamily="18" charset="0"/>
                </a:rPr>
                <a:t>) </a:t>
              </a: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8843542" y="1838018"/>
              <a:ext cx="192953" cy="75295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598732" y="3485201"/>
              <a:ext cx="174381" cy="74453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3657600" y="3485201"/>
              <a:ext cx="192953" cy="7445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Group 3"/>
          <p:cNvGrpSpPr>
            <a:grpSpLocks noChangeAspect="1"/>
          </p:cNvGrpSpPr>
          <p:nvPr/>
        </p:nvGrpSpPr>
        <p:grpSpPr bwMode="auto">
          <a:xfrm>
            <a:off x="683902" y="1166526"/>
            <a:ext cx="6567862" cy="742454"/>
            <a:chOff x="423" y="1383"/>
            <a:chExt cx="3450" cy="907"/>
          </a:xfrm>
        </p:grpSpPr>
        <p:sp>
          <p:nvSpPr>
            <p:cNvPr id="82" name="AutoShape 8"/>
            <p:cNvSpPr>
              <a:spLocks noChangeArrowheads="1"/>
            </p:cNvSpPr>
            <p:nvPr/>
          </p:nvSpPr>
          <p:spPr bwMode="auto">
            <a:xfrm>
              <a:off x="3298" y="1383"/>
              <a:ext cx="575" cy="907"/>
            </a:xfrm>
            <a:prstGeom prst="roundRect">
              <a:avLst>
                <a:gd name="adj" fmla="val 106"/>
              </a:avLst>
            </a:prstGeom>
            <a:solidFill>
              <a:srgbClr val="FFFF99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3" name="AutoShape 4"/>
            <p:cNvSpPr>
              <a:spLocks noChangeArrowheads="1"/>
            </p:cNvSpPr>
            <p:nvPr/>
          </p:nvSpPr>
          <p:spPr bwMode="auto">
            <a:xfrm>
              <a:off x="423" y="1383"/>
              <a:ext cx="493" cy="907"/>
            </a:xfrm>
            <a:prstGeom prst="roundRect">
              <a:avLst>
                <a:gd name="adj" fmla="val 218"/>
              </a:avLst>
            </a:prstGeom>
            <a:solidFill>
              <a:srgbClr val="FF808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4" name="AutoShape 5"/>
            <p:cNvSpPr>
              <a:spLocks noChangeArrowheads="1"/>
            </p:cNvSpPr>
            <p:nvPr/>
          </p:nvSpPr>
          <p:spPr bwMode="auto">
            <a:xfrm>
              <a:off x="877" y="1383"/>
              <a:ext cx="264" cy="907"/>
            </a:xfrm>
            <a:prstGeom prst="roundRect">
              <a:avLst>
                <a:gd name="adj" fmla="val 366"/>
              </a:avLst>
            </a:prstGeom>
            <a:solidFill>
              <a:srgbClr val="9966CC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5" name="AutoShape 6"/>
            <p:cNvSpPr>
              <a:spLocks noChangeArrowheads="1"/>
            </p:cNvSpPr>
            <p:nvPr/>
          </p:nvSpPr>
          <p:spPr bwMode="auto">
            <a:xfrm>
              <a:off x="1141" y="1383"/>
              <a:ext cx="1639" cy="907"/>
            </a:xfrm>
            <a:prstGeom prst="roundRect">
              <a:avLst>
                <a:gd name="adj" fmla="val 106"/>
              </a:avLst>
            </a:prstGeom>
            <a:solidFill>
              <a:srgbClr val="99CC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6" name="AutoShape 7"/>
            <p:cNvSpPr>
              <a:spLocks noChangeArrowheads="1"/>
            </p:cNvSpPr>
            <p:nvPr/>
          </p:nvSpPr>
          <p:spPr bwMode="auto">
            <a:xfrm>
              <a:off x="2780" y="1383"/>
              <a:ext cx="774" cy="907"/>
            </a:xfrm>
            <a:prstGeom prst="roundRect">
              <a:avLst>
                <a:gd name="adj" fmla="val 167"/>
              </a:avLst>
            </a:prstGeom>
            <a:solidFill>
              <a:srgbClr val="23FF23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2" name="Text Box 10"/>
          <p:cNvSpPr txBox="1">
            <a:spLocks noChangeArrowheads="1"/>
          </p:cNvSpPr>
          <p:nvPr/>
        </p:nvSpPr>
        <p:spPr bwMode="auto">
          <a:xfrm>
            <a:off x="621830" y="1310391"/>
            <a:ext cx="576262" cy="4616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333399"/>
              </a:buClr>
              <a:buSzPct val="100000"/>
              <a:buFont typeface="Arial" charset="0"/>
              <a:buNone/>
            </a:pPr>
            <a:r>
              <a:rPr kumimoji="0" lang="en-GB" altLang="ja-JP" b="1">
                <a:solidFill>
                  <a:srgbClr val="FF8080"/>
                </a:solidFill>
                <a:latin typeface="Times New Roman" pitchFamily="18" charset="0"/>
              </a:rPr>
              <a:t>fcc </a:t>
            </a:r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1474440" y="1310391"/>
            <a:ext cx="649288" cy="4616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333399"/>
              </a:buClr>
              <a:buSzPct val="100000"/>
              <a:buFont typeface="Arial" charset="0"/>
              <a:buNone/>
            </a:pPr>
            <a:r>
              <a:rPr kumimoji="0" lang="en-GB" altLang="ja-JP" b="1" dirty="0">
                <a:solidFill>
                  <a:srgbClr val="800080"/>
                </a:solidFill>
                <a:latin typeface="Times New Roman" pitchFamily="18" charset="0"/>
              </a:rPr>
              <a:t>bcc </a:t>
            </a:r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2411760" y="1310391"/>
            <a:ext cx="2357438" cy="4616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333399"/>
              </a:buClr>
              <a:buSzPct val="100000"/>
              <a:buFont typeface="Arial" charset="0"/>
              <a:buNone/>
            </a:pPr>
            <a:r>
              <a:rPr kumimoji="0" lang="en-GB" altLang="ja-JP" b="1" dirty="0" smtClean="0">
                <a:solidFill>
                  <a:srgbClr val="00DCFF"/>
                </a:solidFill>
                <a:latin typeface="Times New Roman" pitchFamily="18" charset="0"/>
              </a:rPr>
              <a:t>sc (simple cubic) </a:t>
            </a:r>
            <a:endParaRPr kumimoji="0" lang="en-GB" altLang="ja-JP" b="1" dirty="0">
              <a:solidFill>
                <a:srgbClr val="00DCFF"/>
              </a:solidFill>
              <a:latin typeface="Times New Roman" pitchFamily="18" charset="0"/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5300637" y="1310391"/>
            <a:ext cx="1071563" cy="4619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333399"/>
              </a:buClr>
              <a:buSzPct val="100000"/>
              <a:buFont typeface="Arial" charset="0"/>
              <a:buNone/>
            </a:pPr>
            <a:r>
              <a:rPr kumimoji="0" lang="en-GB" altLang="ja-JP" b="1" i="1" dirty="0">
                <a:solidFill>
                  <a:srgbClr val="00FF00"/>
                </a:solidFill>
                <a:latin typeface="Times New Roman" pitchFamily="18" charset="0"/>
              </a:rPr>
              <a:t>P</a:t>
            </a:r>
            <a:r>
              <a:rPr kumimoji="0" lang="en-GB" altLang="ja-JP" b="1" dirty="0">
                <a:solidFill>
                  <a:srgbClr val="00FF00"/>
                </a:solidFill>
                <a:latin typeface="Times New Roman" pitchFamily="18" charset="0"/>
              </a:rPr>
              <a:t>4</a:t>
            </a:r>
            <a:r>
              <a:rPr kumimoji="0" lang="en-GB" altLang="ja-JP" b="1" baseline="-25000" dirty="0">
                <a:solidFill>
                  <a:srgbClr val="00FF00"/>
                </a:solidFill>
                <a:latin typeface="Times New Roman" pitchFamily="18" charset="0"/>
              </a:rPr>
              <a:t>1</a:t>
            </a:r>
            <a:r>
              <a:rPr kumimoji="0" lang="en-GB" altLang="ja-JP" b="1" dirty="0">
                <a:solidFill>
                  <a:srgbClr val="00FF00"/>
                </a:solidFill>
                <a:latin typeface="Times New Roman" pitchFamily="18" charset="0"/>
              </a:rPr>
              <a:t>2</a:t>
            </a:r>
            <a:r>
              <a:rPr kumimoji="0" lang="en-GB" altLang="ja-JP" b="1" baseline="-25000" dirty="0">
                <a:solidFill>
                  <a:srgbClr val="00FF00"/>
                </a:solidFill>
                <a:latin typeface="Times New Roman" pitchFamily="18" charset="0"/>
              </a:rPr>
              <a:t>1</a:t>
            </a:r>
            <a:r>
              <a:rPr kumimoji="0" lang="en-GB" altLang="ja-JP" b="1" dirty="0">
                <a:solidFill>
                  <a:srgbClr val="00FF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6" name="Line 15"/>
          <p:cNvSpPr>
            <a:spLocks noChangeShapeType="1"/>
          </p:cNvSpPr>
          <p:nvPr/>
        </p:nvSpPr>
        <p:spPr bwMode="auto">
          <a:xfrm>
            <a:off x="629767" y="2164171"/>
            <a:ext cx="715897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804248" y="2194211"/>
            <a:ext cx="1584325" cy="4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333399"/>
              </a:buClr>
              <a:buSzPct val="100000"/>
              <a:buFont typeface="Arial" charset="0"/>
              <a:buNone/>
            </a:pPr>
            <a:r>
              <a:rPr kumimoji="0" lang="en-GB" altLang="ja-JP" sz="2000" b="1" dirty="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rPr>
              <a:t>[</a:t>
            </a:r>
            <a:r>
              <a:rPr kumimoji="0" lang="en-GB" altLang="ja-JP" sz="2000" b="1" dirty="0" err="1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rPr>
              <a:t>GPa</a:t>
            </a:r>
            <a:r>
              <a:rPr kumimoji="0" lang="en-GB" altLang="ja-JP" sz="2000" b="1" dirty="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rPr>
              <a:t>]</a:t>
            </a:r>
          </a:p>
        </p:txBody>
      </p:sp>
      <p:sp>
        <p:nvSpPr>
          <p:cNvPr id="68" name="Text Box 17"/>
          <p:cNvSpPr txBox="1">
            <a:spLocks noChangeArrowheads="1"/>
          </p:cNvSpPr>
          <p:nvPr/>
        </p:nvSpPr>
        <p:spPr bwMode="auto">
          <a:xfrm>
            <a:off x="1325538" y="2236901"/>
            <a:ext cx="438150" cy="40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333399"/>
              </a:buClr>
              <a:buSzPct val="100000"/>
              <a:buFont typeface="Arial" charset="0"/>
              <a:buNone/>
            </a:pPr>
            <a:r>
              <a:rPr kumimoji="0" lang="en-GB" altLang="ja-JP" sz="2000" b="1" dirty="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rPr>
              <a:t>20</a:t>
            </a:r>
          </a:p>
        </p:txBody>
      </p:sp>
      <p:sp>
        <p:nvSpPr>
          <p:cNvPr id="69" name="Line 18"/>
          <p:cNvSpPr>
            <a:spLocks noChangeShapeType="1"/>
          </p:cNvSpPr>
          <p:nvPr/>
        </p:nvSpPr>
        <p:spPr bwMode="auto">
          <a:xfrm>
            <a:off x="1547664" y="2021875"/>
            <a:ext cx="0" cy="2861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" name="Line 19"/>
          <p:cNvSpPr>
            <a:spLocks noChangeShapeType="1"/>
          </p:cNvSpPr>
          <p:nvPr/>
        </p:nvSpPr>
        <p:spPr bwMode="auto">
          <a:xfrm>
            <a:off x="2051720" y="2021875"/>
            <a:ext cx="0" cy="2861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>
            <a:off x="5220072" y="2021875"/>
            <a:ext cx="0" cy="2861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>
            <a:off x="6656089" y="2021875"/>
            <a:ext cx="0" cy="2861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" name="Text Box 22"/>
          <p:cNvSpPr txBox="1">
            <a:spLocks noChangeArrowheads="1"/>
          </p:cNvSpPr>
          <p:nvPr/>
        </p:nvSpPr>
        <p:spPr bwMode="auto">
          <a:xfrm>
            <a:off x="1829594" y="2236901"/>
            <a:ext cx="438150" cy="40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333399"/>
              </a:buClr>
              <a:buSzPct val="100000"/>
              <a:buFont typeface="Arial" charset="0"/>
              <a:buNone/>
            </a:pPr>
            <a:r>
              <a:rPr kumimoji="0" lang="en-GB" altLang="ja-JP" sz="2000" b="1" dirty="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rPr>
              <a:t>32</a:t>
            </a:r>
          </a:p>
        </p:txBody>
      </p:sp>
      <p:sp>
        <p:nvSpPr>
          <p:cNvPr id="74" name="Text Box 23"/>
          <p:cNvSpPr txBox="1">
            <a:spLocks noChangeArrowheads="1"/>
          </p:cNvSpPr>
          <p:nvPr/>
        </p:nvSpPr>
        <p:spPr bwMode="auto">
          <a:xfrm>
            <a:off x="5004048" y="2236901"/>
            <a:ext cx="552450" cy="40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333399"/>
              </a:buClr>
              <a:buSzPct val="100000"/>
              <a:buFont typeface="Arial" charset="0"/>
              <a:buNone/>
            </a:pPr>
            <a:r>
              <a:rPr kumimoji="0" lang="en-GB" altLang="ja-JP" sz="2000" b="1" dirty="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rPr>
              <a:t>113</a:t>
            </a:r>
          </a:p>
        </p:txBody>
      </p: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6383039" y="2236901"/>
            <a:ext cx="566738" cy="40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333399"/>
              </a:buClr>
              <a:buSzPct val="100000"/>
              <a:buFont typeface="Arial" charset="0"/>
              <a:buNone/>
            </a:pPr>
            <a:r>
              <a:rPr kumimoji="0" lang="en-GB" altLang="ja-JP" sz="2000" b="1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rPr>
              <a:t>139</a:t>
            </a: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336080" y="812352"/>
            <a:ext cx="1214437" cy="4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333399"/>
              </a:buClr>
              <a:buSzPct val="100000"/>
              <a:buFont typeface="Arial" charset="0"/>
              <a:buNone/>
            </a:pPr>
            <a:r>
              <a:rPr kumimoji="0" lang="en-GB" altLang="ja-JP" sz="2000" b="1">
                <a:solidFill>
                  <a:srgbClr val="FF8080"/>
                </a:solidFill>
                <a:latin typeface="Times New Roman" pitchFamily="18" charset="0"/>
              </a:rPr>
              <a:t>Ca-I  </a:t>
            </a: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1196752" y="812352"/>
            <a:ext cx="1143000" cy="4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333399"/>
              </a:buClr>
              <a:buSzPct val="100000"/>
              <a:buFont typeface="Arial" charset="0"/>
              <a:buNone/>
            </a:pPr>
            <a:r>
              <a:rPr kumimoji="0" lang="en-GB" altLang="ja-JP" sz="2000" b="1" dirty="0" err="1">
                <a:solidFill>
                  <a:srgbClr val="800080"/>
                </a:solidFill>
                <a:latin typeface="Times New Roman" pitchFamily="18" charset="0"/>
              </a:rPr>
              <a:t>Ca</a:t>
            </a:r>
            <a:r>
              <a:rPr kumimoji="0" lang="en-GB" altLang="ja-JP" sz="2000" b="1" dirty="0">
                <a:solidFill>
                  <a:srgbClr val="800080"/>
                </a:solidFill>
                <a:latin typeface="Times New Roman" pitchFamily="18" charset="0"/>
              </a:rPr>
              <a:t>-II </a:t>
            </a:r>
          </a:p>
        </p:txBody>
      </p: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2195736" y="812352"/>
            <a:ext cx="2928938" cy="4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333399"/>
              </a:buClr>
              <a:buSzPct val="100000"/>
              <a:buFont typeface="Arial" charset="0"/>
              <a:buNone/>
            </a:pPr>
            <a:r>
              <a:rPr kumimoji="0" lang="en-GB" altLang="ja-JP" sz="2000" b="1" dirty="0" err="1">
                <a:solidFill>
                  <a:srgbClr val="00DCFF"/>
                </a:solidFill>
                <a:latin typeface="Times New Roman" pitchFamily="18" charset="0"/>
              </a:rPr>
              <a:t>Ca</a:t>
            </a:r>
            <a:r>
              <a:rPr kumimoji="0" lang="en-GB" altLang="ja-JP" sz="2000" b="1" dirty="0">
                <a:solidFill>
                  <a:srgbClr val="00DCFF"/>
                </a:solidFill>
                <a:latin typeface="Times New Roman" pitchFamily="18" charset="0"/>
              </a:rPr>
              <a:t>-III</a:t>
            </a:r>
            <a:r>
              <a:rPr kumimoji="0" lang="en-GB" altLang="ja-JP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5436096" y="812352"/>
            <a:ext cx="928687" cy="4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333399"/>
              </a:buClr>
              <a:buSzPct val="100000"/>
              <a:buFont typeface="Arial" charset="0"/>
              <a:buNone/>
            </a:pPr>
            <a:r>
              <a:rPr kumimoji="0" lang="en-GB" altLang="ja-JP" sz="2000" b="1" dirty="0" err="1">
                <a:solidFill>
                  <a:srgbClr val="00FF00"/>
                </a:solidFill>
                <a:latin typeface="Times New Roman" pitchFamily="18" charset="0"/>
              </a:rPr>
              <a:t>Ca</a:t>
            </a:r>
            <a:r>
              <a:rPr kumimoji="0" lang="en-GB" altLang="ja-JP" sz="2000" b="1" dirty="0">
                <a:solidFill>
                  <a:srgbClr val="00FF00"/>
                </a:solidFill>
                <a:latin typeface="Times New Roman" pitchFamily="18" charset="0"/>
              </a:rPr>
              <a:t>-IV</a:t>
            </a:r>
          </a:p>
        </p:txBody>
      </p: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6668789" y="812352"/>
            <a:ext cx="857250" cy="4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333399"/>
              </a:buClr>
              <a:buSzPct val="100000"/>
              <a:buFont typeface="Arial" charset="0"/>
              <a:buNone/>
            </a:pPr>
            <a:r>
              <a:rPr kumimoji="0" lang="en-GB" altLang="ja-JP" sz="2000" b="1">
                <a:solidFill>
                  <a:srgbClr val="FFCC00"/>
                </a:solidFill>
                <a:latin typeface="Times New Roman" pitchFamily="18" charset="0"/>
              </a:rPr>
              <a:t>Ca-V</a:t>
            </a:r>
            <a:endParaRPr kumimoji="0" lang="en-GB" altLang="ja-JP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15798" y="260648"/>
            <a:ext cx="14045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Experiment</a:t>
            </a:r>
            <a:endParaRPr kumimoji="1" lang="ja-JP" altLang="en-US" sz="2000" b="1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160248" y="2708920"/>
            <a:ext cx="275556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Calculation in this paper</a:t>
            </a:r>
            <a:endParaRPr kumimoji="1" lang="ja-JP" altLang="en-US" sz="2000" b="1" dirty="0"/>
          </a:p>
        </p:txBody>
      </p:sp>
      <p:sp>
        <p:nvSpPr>
          <p:cNvPr id="87" name="正方形/長方形 86"/>
          <p:cNvSpPr/>
          <p:nvPr/>
        </p:nvSpPr>
        <p:spPr>
          <a:xfrm>
            <a:off x="7250985" y="1166526"/>
            <a:ext cx="192953" cy="727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Text Box 14"/>
          <p:cNvSpPr txBox="1">
            <a:spLocks noChangeArrowheads="1"/>
          </p:cNvSpPr>
          <p:nvPr/>
        </p:nvSpPr>
        <p:spPr bwMode="auto">
          <a:xfrm>
            <a:off x="6615261" y="1310391"/>
            <a:ext cx="981075" cy="4619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333399"/>
              </a:buClr>
              <a:buSzPct val="100000"/>
              <a:buFont typeface="Arial" charset="0"/>
              <a:buNone/>
            </a:pPr>
            <a:r>
              <a:rPr kumimoji="0" lang="en-GB" altLang="ja-JP" b="1" i="1" dirty="0">
                <a:solidFill>
                  <a:srgbClr val="FFCC00"/>
                </a:solidFill>
                <a:latin typeface="Times New Roman" pitchFamily="18" charset="0"/>
              </a:rPr>
              <a:t>Cmca </a:t>
            </a:r>
            <a:r>
              <a:rPr kumimoji="0" lang="en-GB" altLang="ja-JP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kumimoji="0" lang="en-GB" altLang="ja-JP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pPr algn="ctr"/>
            <a:r>
              <a:rPr lang="en-US" altLang="ja-JP" dirty="0"/>
              <a:t>S</a:t>
            </a:r>
            <a:r>
              <a:rPr kumimoji="1" lang="en-US" altLang="ja-JP" dirty="0" smtClean="0"/>
              <a:t>uperconductivity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453988" y="980728"/>
            <a:ext cx="3411488" cy="2114941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T</a:t>
            </a:r>
            <a:r>
              <a:rPr kumimoji="1" lang="en-US" altLang="ja-JP" sz="2400" dirty="0" smtClean="0"/>
              <a:t>heoretically ,</a:t>
            </a:r>
            <a:r>
              <a:rPr kumimoji="1" lang="en-US" altLang="ja-JP" sz="2400" i="1" dirty="0" smtClean="0"/>
              <a:t>T</a:t>
            </a:r>
            <a:r>
              <a:rPr lang="en-US" altLang="ja-JP" sz="2400" i="1" baseline="-25000" dirty="0" smtClean="0"/>
              <a:t>c</a:t>
            </a:r>
            <a:r>
              <a:rPr kumimoji="1" lang="en-US" altLang="ja-JP" sz="2400" dirty="0" smtClean="0"/>
              <a:t>=25K was obtained around the phase boundary between Ca-Ⅵ and Ca-Ⅶ.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102419" y="3501008"/>
            <a:ext cx="3713274" cy="3096344"/>
            <a:chOff x="102419" y="3959381"/>
            <a:chExt cx="3713274" cy="3096344"/>
          </a:xfrm>
        </p:grpSpPr>
        <p:pic>
          <p:nvPicPr>
            <p:cNvPr id="6" name="Picture 2" descr="F:\Mコロ\JPSJ-75-083703_ページ_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19" y="3959381"/>
              <a:ext cx="3713274" cy="270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1259632" y="6577607"/>
              <a:ext cx="555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50</a:t>
              </a:r>
              <a:endParaRPr kumimoji="1" lang="ja-JP" altLang="en-US" sz="14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958359" y="6577607"/>
              <a:ext cx="555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100</a:t>
              </a:r>
              <a:endParaRPr kumimoji="1" lang="ja-JP" altLang="en-US" sz="14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771800" y="6577607"/>
              <a:ext cx="555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150</a:t>
              </a:r>
              <a:endParaRPr kumimoji="1" lang="ja-JP" altLang="en-US" sz="14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475656" y="6747948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pressure(</a:t>
              </a:r>
              <a:r>
                <a:rPr kumimoji="1" lang="en-US" altLang="ja-JP" sz="1400" dirty="0" err="1" smtClean="0"/>
                <a:t>GPa</a:t>
              </a:r>
              <a:r>
                <a:rPr kumimoji="1" lang="en-US" altLang="ja-JP" sz="1400" dirty="0" smtClean="0"/>
                <a:t>)</a:t>
              </a:r>
              <a:endParaRPr kumimoji="1" lang="ja-JP" altLang="en-US" sz="1400" dirty="0"/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612202" y="6525344"/>
            <a:ext cx="2862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i="1" dirty="0" smtClean="0"/>
              <a:t>J.</a:t>
            </a:r>
            <a:r>
              <a:rPr lang="fr-FR" altLang="ja-JP" sz="1400" i="1" dirty="0" smtClean="0"/>
              <a:t>Phys</a:t>
            </a:r>
            <a:r>
              <a:rPr lang="fr-FR" altLang="ja-JP" sz="1400" i="1" dirty="0"/>
              <a:t>. Soc. Jpn. </a:t>
            </a:r>
            <a:r>
              <a:rPr lang="fr-FR" altLang="ja-JP" sz="1400" b="1" i="1" dirty="0"/>
              <a:t>75</a:t>
            </a:r>
            <a:r>
              <a:rPr lang="fr-FR" altLang="ja-JP" sz="1400" i="1" dirty="0"/>
              <a:t>, 083703 </a:t>
            </a:r>
            <a:r>
              <a:rPr lang="fr-FR" altLang="ja-JP" sz="1400" i="1" dirty="0" smtClean="0"/>
              <a:t>(2006).</a:t>
            </a:r>
            <a:endParaRPr lang="ja-JP" altLang="en-US" sz="1400" i="1" dirty="0"/>
          </a:p>
        </p:txBody>
      </p:sp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766190"/>
              </p:ext>
            </p:extLst>
          </p:nvPr>
        </p:nvGraphicFramePr>
        <p:xfrm>
          <a:off x="4211960" y="1268207"/>
          <a:ext cx="4566258" cy="3128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グループ化 17"/>
          <p:cNvGrpSpPr/>
          <p:nvPr/>
        </p:nvGrpSpPr>
        <p:grpSpPr>
          <a:xfrm>
            <a:off x="2880035" y="3315290"/>
            <a:ext cx="1079897" cy="2561982"/>
            <a:chOff x="2880035" y="3243282"/>
            <a:chExt cx="1079897" cy="2561982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3095836" y="3573016"/>
              <a:ext cx="864096" cy="2232248"/>
              <a:chOff x="3131840" y="3861048"/>
              <a:chExt cx="864096" cy="2232248"/>
            </a:xfrm>
          </p:grpSpPr>
          <p:cxnSp>
            <p:nvCxnSpPr>
              <p:cNvPr id="14" name="直線コネクタ 13"/>
              <p:cNvCxnSpPr/>
              <p:nvPr/>
            </p:nvCxnSpPr>
            <p:spPr>
              <a:xfrm>
                <a:off x="3131840" y="3861048"/>
                <a:ext cx="0" cy="223224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テキスト ボックス 2"/>
              <p:cNvSpPr txBox="1"/>
              <p:nvPr/>
            </p:nvSpPr>
            <p:spPr>
              <a:xfrm>
                <a:off x="3203848" y="5075892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err="1" smtClean="0">
                    <a:solidFill>
                      <a:srgbClr val="FF0000"/>
                    </a:solidFill>
                  </a:rPr>
                  <a:t>Ca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-Ⅵ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7" name="テキスト ボックス 16"/>
            <p:cNvSpPr txBox="1"/>
            <p:nvPr/>
          </p:nvSpPr>
          <p:spPr>
            <a:xfrm>
              <a:off x="2880035" y="3243282"/>
              <a:ext cx="1043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0000"/>
                  </a:solidFill>
                </a:rPr>
                <a:t>158(</a:t>
              </a:r>
              <a:r>
                <a:rPr kumimoji="1" lang="en-US" altLang="ja-JP" sz="1400" dirty="0" err="1" smtClean="0">
                  <a:solidFill>
                    <a:srgbClr val="FF0000"/>
                  </a:solidFill>
                </a:rPr>
                <a:t>GPa</a:t>
              </a:r>
              <a:r>
                <a:rPr kumimoji="1" lang="en-US" altLang="ja-JP" sz="1400" dirty="0" smtClean="0">
                  <a:solidFill>
                    <a:srgbClr val="FF0000"/>
                  </a:solidFill>
                </a:rPr>
                <a:t>)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ドーナツ 18"/>
          <p:cNvSpPr/>
          <p:nvPr/>
        </p:nvSpPr>
        <p:spPr>
          <a:xfrm>
            <a:off x="8154880" y="1947714"/>
            <a:ext cx="360040" cy="36004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27583" y="3203684"/>
            <a:ext cx="205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Experimental result</a:t>
            </a:r>
            <a:endParaRPr kumimoji="1" lang="ja-JP" altLang="en-US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3419872" y="487148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ja-JP" dirty="0"/>
              <a:t>(</a:t>
            </a:r>
            <a:r>
              <a:rPr lang="ja-JP" altLang="en-US" dirty="0"/>
              <a:t>⇒</a:t>
            </a:r>
            <a:r>
              <a:rPr lang="en-US" altLang="ja-JP" dirty="0"/>
              <a:t>Recently ,</a:t>
            </a:r>
            <a:r>
              <a:rPr lang="ja-JP" altLang="en-US" dirty="0"/>
              <a:t> </a:t>
            </a:r>
            <a:r>
              <a:rPr lang="en-US" altLang="ja-JP" dirty="0"/>
              <a:t>the</a:t>
            </a:r>
            <a:r>
              <a:rPr lang="ja-JP" altLang="en-US" dirty="0"/>
              <a:t> </a:t>
            </a:r>
            <a:r>
              <a:rPr lang="en-US" altLang="ja-JP" dirty="0"/>
              <a:t>structure of </a:t>
            </a:r>
            <a:r>
              <a:rPr lang="en-US" altLang="ja-JP" b="1" dirty="0" err="1"/>
              <a:t>Ca</a:t>
            </a:r>
            <a:r>
              <a:rPr lang="en-US" altLang="ja-JP" b="1" dirty="0"/>
              <a:t>-Ⅵ</a:t>
            </a:r>
            <a:r>
              <a:rPr lang="en-US" altLang="ja-JP" dirty="0"/>
              <a:t> was experimentally confirmed.)</a:t>
            </a:r>
          </a:p>
          <a:p>
            <a:pPr algn="ctr"/>
            <a:r>
              <a:rPr lang="en-US" altLang="ja-JP" sz="1400" i="1" dirty="0"/>
              <a:t>(</a:t>
            </a:r>
            <a:r>
              <a:rPr lang="en-US" altLang="ja-JP" sz="1400" i="1" dirty="0" err="1"/>
              <a:t>Y.Nakamoto</a:t>
            </a:r>
            <a:r>
              <a:rPr lang="en-US" altLang="ja-JP" sz="1400" i="1" dirty="0"/>
              <a:t> et al , </a:t>
            </a:r>
            <a:r>
              <a:rPr lang="en-US" altLang="ja-JP" sz="1400" i="1" dirty="0" err="1"/>
              <a:t>Phys.Rev.B</a:t>
            </a:r>
            <a:r>
              <a:rPr lang="en-US" altLang="ja-JP" sz="1400" i="1" dirty="0"/>
              <a:t> , </a:t>
            </a:r>
            <a:r>
              <a:rPr lang="en-US" altLang="ja-JP" sz="1400" b="1" i="1" dirty="0"/>
              <a:t>81</a:t>
            </a:r>
            <a:r>
              <a:rPr lang="en-US" altLang="ja-JP" sz="1400" i="1" dirty="0"/>
              <a:t>, 140106(R) (2010</a:t>
            </a:r>
            <a:r>
              <a:rPr lang="en-US" altLang="ja-JP" sz="1400" i="1" dirty="0" smtClean="0"/>
              <a:t>).)</a:t>
            </a:r>
            <a:endParaRPr lang="en-US" altLang="ja-JP" sz="1400" i="1" dirty="0"/>
          </a:p>
        </p:txBody>
      </p:sp>
    </p:spTree>
    <p:extLst>
      <p:ext uri="{BB962C8B-B14F-4D97-AF65-F5344CB8AC3E}">
        <p14:creationId xmlns:p14="http://schemas.microsoft.com/office/powerpoint/2010/main" val="45915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/>
              <a:t>S</a:t>
            </a:r>
            <a:r>
              <a:rPr kumimoji="1" lang="en-US" altLang="ja-JP" dirty="0" smtClean="0"/>
              <a:t>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2011990"/>
            <a:ext cx="8686800" cy="4297330"/>
          </a:xfrm>
        </p:spPr>
        <p:txBody>
          <a:bodyPr/>
          <a:lstStyle/>
          <a:p>
            <a:pPr algn="ctr"/>
            <a:r>
              <a:rPr kumimoji="1" lang="en-US" altLang="ja-JP" sz="4000" dirty="0" smtClean="0"/>
              <a:t>The structures of the phases </a:t>
            </a:r>
            <a:r>
              <a:rPr kumimoji="1" lang="en-US" altLang="ja-JP" sz="4000" b="1" dirty="0" smtClean="0"/>
              <a:t>Ca-Ⅵ</a:t>
            </a:r>
            <a:r>
              <a:rPr kumimoji="1" lang="en-US" altLang="ja-JP" sz="4000" dirty="0" smtClean="0"/>
              <a:t> and </a:t>
            </a:r>
            <a:r>
              <a:rPr kumimoji="1" lang="en-US" altLang="ja-JP" sz="4000" b="1" dirty="0" err="1" smtClean="0"/>
              <a:t>Ca</a:t>
            </a:r>
            <a:r>
              <a:rPr kumimoji="1" lang="en-US" altLang="ja-JP" sz="4000" b="1" dirty="0" smtClean="0"/>
              <a:t>-Ⅶ </a:t>
            </a:r>
            <a:r>
              <a:rPr kumimoji="1" lang="en-US" altLang="ja-JP" sz="4000" dirty="0" smtClean="0"/>
              <a:t>were predicted.</a:t>
            </a:r>
          </a:p>
          <a:p>
            <a:pPr algn="ctr">
              <a:buNone/>
            </a:pPr>
            <a:endParaRPr lang="en-US" altLang="ja-JP" dirty="0" smtClean="0"/>
          </a:p>
          <a:p>
            <a:pPr algn="ctr"/>
            <a:r>
              <a:rPr lang="en-US" altLang="ja-JP" sz="4000" dirty="0" smtClean="0"/>
              <a:t>The highest </a:t>
            </a:r>
            <a:r>
              <a:rPr lang="en-US" altLang="ja-JP" sz="4000" i="1" dirty="0" smtClean="0"/>
              <a:t>T</a:t>
            </a:r>
            <a:r>
              <a:rPr lang="en-US" altLang="ja-JP" sz="4000" i="1" baseline="-25000" dirty="0" smtClean="0"/>
              <a:t>C</a:t>
            </a:r>
            <a:r>
              <a:rPr lang="en-US" altLang="ja-JP" sz="4000" dirty="0" smtClean="0"/>
              <a:t> of 25K in</a:t>
            </a:r>
          </a:p>
          <a:p>
            <a:pPr marL="0" indent="0" algn="ctr">
              <a:buNone/>
            </a:pPr>
            <a:r>
              <a:rPr lang="en-US" altLang="ja-JP" sz="4000" dirty="0" smtClean="0"/>
              <a:t>the </a:t>
            </a:r>
            <a:r>
              <a:rPr lang="en-US" altLang="ja-JP" sz="4000" b="1" dirty="0" smtClean="0">
                <a:solidFill>
                  <a:srgbClr val="0000D7"/>
                </a:solidFill>
              </a:rPr>
              <a:t>Ca-Ⅵ</a:t>
            </a:r>
            <a:r>
              <a:rPr lang="en-US" altLang="ja-JP" sz="4000" dirty="0" smtClean="0"/>
              <a:t> or </a:t>
            </a:r>
            <a:r>
              <a:rPr lang="en-US" altLang="ja-JP" sz="4000" b="1" dirty="0" smtClean="0">
                <a:solidFill>
                  <a:srgbClr val="FF0000"/>
                </a:solidFill>
              </a:rPr>
              <a:t>Ca-Ⅶ</a:t>
            </a:r>
            <a:r>
              <a:rPr lang="en-US" altLang="ja-JP" sz="4000" dirty="0" smtClean="0"/>
              <a:t> phase.</a:t>
            </a:r>
          </a:p>
        </p:txBody>
      </p:sp>
    </p:spTree>
    <p:extLst>
      <p:ext uri="{BB962C8B-B14F-4D97-AF65-F5344CB8AC3E}">
        <p14:creationId xmlns:p14="http://schemas.microsoft.com/office/powerpoint/2010/main" val="9576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Introduction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	What’s “High-pressure phase”?</a:t>
            </a:r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⇒</a:t>
            </a:r>
            <a:r>
              <a:rPr lang="en-US" altLang="ja-JP" dirty="0"/>
              <a:t>A</a:t>
            </a:r>
            <a:r>
              <a:rPr lang="en-US" altLang="ja-JP" dirty="0" smtClean="0"/>
              <a:t>n </a:t>
            </a:r>
            <a:r>
              <a:rPr lang="en-US" altLang="ja-JP" dirty="0"/>
              <a:t>interesting </a:t>
            </a:r>
            <a:r>
              <a:rPr lang="en-US" altLang="ja-JP" dirty="0" smtClean="0"/>
              <a:t>property</a:t>
            </a:r>
          </a:p>
          <a:p>
            <a:pPr marL="0" indent="0">
              <a:buNone/>
            </a:pPr>
            <a:r>
              <a:rPr lang="en-US" altLang="ja-JP" dirty="0" smtClean="0"/>
              <a:t>	What’s “phase Ⅵ”?</a:t>
            </a:r>
          </a:p>
          <a:p>
            <a:pPr marL="0" indent="0">
              <a:buNone/>
            </a:pPr>
            <a:r>
              <a:rPr lang="en-US" altLang="ja-JP" dirty="0" smtClean="0"/>
              <a:t>	First principles calculations</a:t>
            </a:r>
          </a:p>
          <a:p>
            <a:r>
              <a:rPr lang="en-US" altLang="ja-JP" dirty="0" smtClean="0"/>
              <a:t>Motivation</a:t>
            </a:r>
          </a:p>
          <a:p>
            <a:r>
              <a:rPr lang="en-US" altLang="ja-JP" dirty="0" smtClean="0"/>
              <a:t>Research</a:t>
            </a:r>
          </a:p>
          <a:p>
            <a:r>
              <a:rPr lang="en-US" altLang="ja-JP" dirty="0" smtClean="0"/>
              <a:t>Summary</a:t>
            </a:r>
          </a:p>
          <a:p>
            <a:endParaRPr kumimoji="1"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5868144" y="5613047"/>
            <a:ext cx="324036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u="sng" dirty="0">
                <a:solidFill>
                  <a:srgbClr val="FF0000"/>
                </a:solidFill>
              </a:rPr>
              <a:t>High-pressure phase </a:t>
            </a:r>
            <a:r>
              <a:rPr lang="en-US" altLang="ja-JP" dirty="0"/>
              <a:t>of calcium:</a:t>
            </a:r>
            <a:br>
              <a:rPr lang="en-US" altLang="ja-JP" dirty="0"/>
            </a:br>
            <a:r>
              <a:rPr lang="en-US" altLang="ja-JP" dirty="0"/>
              <a:t>Prediction of </a:t>
            </a:r>
            <a:r>
              <a:rPr lang="en-US" altLang="ja-JP" u="sng" dirty="0">
                <a:solidFill>
                  <a:srgbClr val="FF0000"/>
                </a:solidFill>
              </a:rPr>
              <a:t>phase Ⅵ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and upper-pressure phases </a:t>
            </a:r>
            <a:br>
              <a:rPr lang="en-US" altLang="ja-JP" dirty="0"/>
            </a:br>
            <a:r>
              <a:rPr lang="en-US" altLang="ja-JP" dirty="0"/>
              <a:t>from </a:t>
            </a:r>
            <a:r>
              <a:rPr lang="en-US" altLang="ja-JP" u="sng" dirty="0">
                <a:solidFill>
                  <a:srgbClr val="FF0000"/>
                </a:solidFill>
              </a:rPr>
              <a:t>first principle</a:t>
            </a:r>
            <a:endParaRPr lang="ja-JP" alt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34"/>
          <p:cNvGrpSpPr/>
          <p:nvPr/>
        </p:nvGrpSpPr>
        <p:grpSpPr>
          <a:xfrm>
            <a:off x="1016224" y="2708920"/>
            <a:ext cx="1467544" cy="1665476"/>
            <a:chOff x="539552" y="2708920"/>
            <a:chExt cx="1467544" cy="1665476"/>
          </a:xfrm>
        </p:grpSpPr>
        <p:pic>
          <p:nvPicPr>
            <p:cNvPr id="1028" name="Picture 4" descr="C:\Documents and Settings\Shimizu-Lab\デスクトップ\Mコロ\sc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708920"/>
              <a:ext cx="1467544" cy="1467544"/>
            </a:xfrm>
            <a:prstGeom prst="rect">
              <a:avLst/>
            </a:prstGeom>
            <a:noFill/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539552" y="4005064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 smtClean="0"/>
                <a:t>simple cubic</a:t>
              </a:r>
              <a:endParaRPr kumimoji="1" lang="ja-JP" altLang="en-US" i="1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What’s “High-pressure phase”?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68144" y="134076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Pressure</a:t>
            </a:r>
            <a:endParaRPr kumimoji="1" lang="ja-JP" altLang="en-US" sz="3200" dirty="0"/>
          </a:p>
        </p:txBody>
      </p:sp>
      <p:sp>
        <p:nvSpPr>
          <p:cNvPr id="5" name="下矢印 4"/>
          <p:cNvSpPr/>
          <p:nvPr/>
        </p:nvSpPr>
        <p:spPr>
          <a:xfrm>
            <a:off x="6300192" y="1916832"/>
            <a:ext cx="64807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上矢印 5"/>
          <p:cNvSpPr/>
          <p:nvPr/>
        </p:nvSpPr>
        <p:spPr>
          <a:xfrm>
            <a:off x="6300192" y="4261361"/>
            <a:ext cx="64807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5075285" y="3107916"/>
            <a:ext cx="79208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矢印 7"/>
          <p:cNvSpPr/>
          <p:nvPr/>
        </p:nvSpPr>
        <p:spPr>
          <a:xfrm>
            <a:off x="7451549" y="3109233"/>
            <a:ext cx="792088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528" y="1484784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00B050"/>
                </a:solidFill>
              </a:rPr>
              <a:t>The structure change!!</a:t>
            </a:r>
          </a:p>
          <a:p>
            <a:pPr algn="ctr"/>
            <a:r>
              <a:rPr lang="en-US" altLang="ja-JP" sz="2800" b="1" dirty="0" smtClean="0">
                <a:solidFill>
                  <a:srgbClr val="002060"/>
                </a:solidFill>
              </a:rPr>
              <a:t>=Structural </a:t>
            </a:r>
            <a:r>
              <a:rPr lang="en-US" altLang="ja-JP" sz="2800" b="1" u="sng" dirty="0">
                <a:solidFill>
                  <a:srgbClr val="002060"/>
                </a:solidFill>
              </a:rPr>
              <a:t>phase </a:t>
            </a:r>
            <a:r>
              <a:rPr lang="en-US" altLang="ja-JP" sz="2800" b="1" u="sng" dirty="0" smtClean="0">
                <a:solidFill>
                  <a:srgbClr val="002060"/>
                </a:solidFill>
              </a:rPr>
              <a:t>transition</a:t>
            </a:r>
            <a:endParaRPr lang="en-US" altLang="ja-JP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n-US" altLang="ja-JP" sz="2800" b="1" dirty="0" smtClean="0">
                <a:solidFill>
                  <a:srgbClr val="002060"/>
                </a:solidFill>
              </a:rPr>
              <a:t>(</a:t>
            </a:r>
            <a:r>
              <a:rPr lang="ja-JP" altLang="en-US" sz="2800" b="1" dirty="0">
                <a:solidFill>
                  <a:srgbClr val="002060"/>
                </a:solidFill>
              </a:rPr>
              <a:t>構造相転移</a:t>
            </a:r>
            <a:r>
              <a:rPr lang="en-US" altLang="ja-JP" sz="2800" b="1" dirty="0">
                <a:solidFill>
                  <a:srgbClr val="002060"/>
                </a:solidFill>
              </a:rPr>
              <a:t>) </a:t>
            </a:r>
            <a:endParaRPr kumimoji="1" lang="ja-JP" altLang="en-US" sz="2800" b="1" dirty="0">
              <a:solidFill>
                <a:srgbClr val="002060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5975919" y="2780928"/>
            <a:ext cx="1296618" cy="1296144"/>
            <a:chOff x="1727447" y="2780928"/>
            <a:chExt cx="1296618" cy="1296144"/>
          </a:xfrm>
        </p:grpSpPr>
        <p:sp>
          <p:nvSpPr>
            <p:cNvPr id="9" name="正方形/長方形 8"/>
            <p:cNvSpPr>
              <a:spLocks noChangeAspect="1"/>
            </p:cNvSpPr>
            <p:nvPr/>
          </p:nvSpPr>
          <p:spPr>
            <a:xfrm>
              <a:off x="1906933" y="2965217"/>
              <a:ext cx="936000" cy="93742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8" name="円/楕円 47"/>
            <p:cNvSpPr>
              <a:spLocks noChangeAspect="1"/>
            </p:cNvSpPr>
            <p:nvPr/>
          </p:nvSpPr>
          <p:spPr>
            <a:xfrm>
              <a:off x="1727447" y="2780928"/>
              <a:ext cx="396281" cy="39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49" name="円/楕円 48"/>
            <p:cNvSpPr>
              <a:spLocks noChangeAspect="1"/>
            </p:cNvSpPr>
            <p:nvPr/>
          </p:nvSpPr>
          <p:spPr>
            <a:xfrm>
              <a:off x="2627784" y="2780928"/>
              <a:ext cx="396281" cy="39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>
              <a:spLocks noChangeAspect="1"/>
            </p:cNvSpPr>
            <p:nvPr/>
          </p:nvSpPr>
          <p:spPr>
            <a:xfrm>
              <a:off x="1727447" y="3681072"/>
              <a:ext cx="396281" cy="39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50"/>
            <p:cNvSpPr>
              <a:spLocks noChangeAspect="1"/>
            </p:cNvSpPr>
            <p:nvPr/>
          </p:nvSpPr>
          <p:spPr>
            <a:xfrm>
              <a:off x="2627784" y="3681072"/>
              <a:ext cx="396281" cy="39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2" name="正方形/長方形 51"/>
          <p:cNvSpPr/>
          <p:nvPr/>
        </p:nvSpPr>
        <p:spPr>
          <a:xfrm>
            <a:off x="5292080" y="4798893"/>
            <a:ext cx="27363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 smtClean="0"/>
              <a:t>Decreasing </a:t>
            </a:r>
            <a:r>
              <a:rPr lang="en-US" altLang="ja-JP" b="1" dirty="0" smtClean="0"/>
              <a:t>inter atomic distance </a:t>
            </a:r>
            <a:r>
              <a:rPr lang="en-US" altLang="ja-JP" dirty="0" smtClean="0"/>
              <a:t> by compression</a:t>
            </a:r>
            <a:endParaRPr lang="ja-JP" altLang="en-US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499992" y="6156593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Electronic states change!</a:t>
            </a:r>
            <a:endParaRPr kumimoji="1" lang="ja-JP" altLang="en-US" sz="3200" b="1" dirty="0"/>
          </a:p>
        </p:txBody>
      </p:sp>
      <p:sp>
        <p:nvSpPr>
          <p:cNvPr id="58" name="下矢印 57"/>
          <p:cNvSpPr/>
          <p:nvPr/>
        </p:nvSpPr>
        <p:spPr>
          <a:xfrm>
            <a:off x="6372200" y="5661248"/>
            <a:ext cx="576064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/>
          <p:cNvGrpSpPr>
            <a:grpSpLocks noChangeAspect="1"/>
          </p:cNvGrpSpPr>
          <p:nvPr/>
        </p:nvGrpSpPr>
        <p:grpSpPr>
          <a:xfrm>
            <a:off x="6210349" y="2997559"/>
            <a:ext cx="898223" cy="881513"/>
            <a:chOff x="1906932" y="2950204"/>
            <a:chExt cx="898223" cy="887836"/>
          </a:xfrm>
        </p:grpSpPr>
        <p:sp>
          <p:nvSpPr>
            <p:cNvPr id="24" name="正方形/長方形 23"/>
            <p:cNvSpPr>
              <a:spLocks noChangeAspect="1"/>
            </p:cNvSpPr>
            <p:nvPr/>
          </p:nvSpPr>
          <p:spPr>
            <a:xfrm>
              <a:off x="2105073" y="3163658"/>
              <a:ext cx="539720" cy="54054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1906932" y="2965658"/>
              <a:ext cx="396281" cy="39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2394091" y="2950204"/>
              <a:ext cx="396281" cy="39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>
              <a:spLocks noChangeAspect="1"/>
            </p:cNvSpPr>
            <p:nvPr/>
          </p:nvSpPr>
          <p:spPr>
            <a:xfrm>
              <a:off x="1925587" y="3442039"/>
              <a:ext cx="396281" cy="39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2408874" y="3442040"/>
              <a:ext cx="396281" cy="39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3153222" y="3933056"/>
            <a:ext cx="1274762" cy="1521460"/>
            <a:chOff x="2627784" y="3717032"/>
            <a:chExt cx="1274762" cy="1521460"/>
          </a:xfrm>
        </p:grpSpPr>
        <p:pic>
          <p:nvPicPr>
            <p:cNvPr id="1027" name="Picture 3" descr="C:\Documents and Settings\Shimizu-Lab\デスクトップ\Mコロ\bcc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27784" y="3717032"/>
              <a:ext cx="1274762" cy="1274762"/>
            </a:xfrm>
            <a:prstGeom prst="rect">
              <a:avLst/>
            </a:prstGeom>
            <a:noFill/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2987824" y="48691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 smtClean="0"/>
                <a:t>bcc</a:t>
              </a:r>
              <a:endParaRPr kumimoji="1" lang="ja-JP" altLang="en-US" i="1" dirty="0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683568" y="5157192"/>
            <a:ext cx="1620688" cy="1512168"/>
            <a:chOff x="611560" y="5229200"/>
            <a:chExt cx="1620688" cy="1512168"/>
          </a:xfrm>
        </p:grpSpPr>
        <p:pic>
          <p:nvPicPr>
            <p:cNvPr id="1026" name="Picture 2" descr="C:\Documents and Settings\Shimizu-Lab\デスクトップ\Mコロ\fcc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1560" y="5229200"/>
              <a:ext cx="1620688" cy="1249280"/>
            </a:xfrm>
            <a:prstGeom prst="rect">
              <a:avLst/>
            </a:prstGeom>
            <a:noFill/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1187624" y="637203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 smtClean="0"/>
                <a:t>fcc</a:t>
              </a:r>
              <a:endParaRPr kumimoji="1" lang="ja-JP" altLang="en-US" i="1" dirty="0"/>
            </a:p>
          </p:txBody>
        </p:sp>
      </p:grpSp>
      <p:cxnSp>
        <p:nvCxnSpPr>
          <p:cNvPr id="41" name="直線矢印コネクタ 40"/>
          <p:cNvCxnSpPr>
            <a:stCxn id="1028" idx="3"/>
            <a:endCxn id="1027" idx="0"/>
          </p:cNvCxnSpPr>
          <p:nvPr/>
        </p:nvCxnSpPr>
        <p:spPr>
          <a:xfrm>
            <a:off x="2483768" y="3442692"/>
            <a:ext cx="1306835" cy="490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stCxn id="33" idx="0"/>
            <a:endCxn id="1026" idx="3"/>
          </p:cNvCxnSpPr>
          <p:nvPr/>
        </p:nvCxnSpPr>
        <p:spPr>
          <a:xfrm rot="16200000" flipH="1" flipV="1">
            <a:off x="2686449" y="4702991"/>
            <a:ext cx="696648" cy="1461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9255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1"/>
    </mc:Choice>
    <mc:Fallback xmlns="">
      <p:transition spd="slow" advTm="3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2000" decel="4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3.61111E-6 0.094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2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16185E-6 L 0.06702 0.000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2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4798E-6 L -0.06684 2.94798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2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3.61111E-6 -0.0944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52" grpId="0" animBg="1"/>
      <p:bldP spid="56" grpId="0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Yuta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815" y="4767360"/>
            <a:ext cx="1980094" cy="193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An inte</a:t>
            </a:r>
            <a:r>
              <a:rPr kumimoji="1" lang="en-US" altLang="ja-JP" dirty="0" smtClean="0"/>
              <a:t>resting property</a:t>
            </a:r>
            <a:br>
              <a:rPr kumimoji="1" lang="en-US" altLang="ja-JP" dirty="0" smtClean="0"/>
            </a:br>
            <a:r>
              <a:rPr lang="en-US" altLang="ja-JP" sz="3100" b="1" dirty="0" smtClean="0"/>
              <a:t>pressure-induced superconductivity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3600" b="1" dirty="0" smtClean="0"/>
              <a:t>Superconductivity</a:t>
            </a:r>
            <a:r>
              <a:rPr lang="en-US" altLang="ja-JP" sz="3600" b="1" dirty="0" smtClean="0"/>
              <a:t>(</a:t>
            </a:r>
            <a:r>
              <a:rPr lang="ja-JP" altLang="en-US" sz="3600" b="1" dirty="0" smtClean="0"/>
              <a:t>超伝導</a:t>
            </a:r>
            <a:r>
              <a:rPr lang="en-US" altLang="ja-JP" sz="3600" b="1" dirty="0" smtClean="0"/>
              <a:t>)</a:t>
            </a:r>
          </a:p>
          <a:p>
            <a:pPr marL="0" indent="0">
              <a:buNone/>
            </a:pPr>
            <a:r>
              <a:rPr lang="ja-JP" altLang="en-US" dirty="0" smtClean="0"/>
              <a:t>⇒</a:t>
            </a:r>
            <a:r>
              <a:rPr lang="en-US" altLang="ja-JP" dirty="0" smtClean="0"/>
              <a:t>electrical resistance</a:t>
            </a:r>
            <a:r>
              <a:rPr lang="ja-JP" altLang="en-US" dirty="0"/>
              <a:t> </a:t>
            </a:r>
            <a:r>
              <a:rPr lang="en-US" altLang="ja-JP" dirty="0" smtClean="0"/>
              <a:t>= </a:t>
            </a:r>
            <a:r>
              <a:rPr lang="en-US" altLang="ja-JP" b="1" dirty="0" smtClean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</a:pPr>
            <a:r>
              <a:rPr lang="ja-JP" altLang="en-US" b="1" dirty="0" smtClean="0"/>
              <a:t>⇒</a:t>
            </a:r>
            <a:r>
              <a:rPr lang="en-US" altLang="ja-JP" dirty="0" err="1"/>
              <a:t>M</a:t>
            </a:r>
            <a:r>
              <a:rPr lang="en-US" altLang="ja-JP" dirty="0" err="1" smtClean="0"/>
              <a:t>eissner</a:t>
            </a:r>
            <a:r>
              <a:rPr lang="en-US" altLang="ja-JP" dirty="0" smtClean="0"/>
              <a:t> effect B=0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61873" y="6400082"/>
            <a:ext cx="183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motor car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6979980" y="3068960"/>
            <a:ext cx="2052119" cy="1953508"/>
            <a:chOff x="1259632" y="4322640"/>
            <a:chExt cx="2052119" cy="1953508"/>
          </a:xfrm>
        </p:grpSpPr>
        <p:pic>
          <p:nvPicPr>
            <p:cNvPr id="2054" name="Picture 6" descr="C:\Users\Yuta\AppData\Local\Microsoft\Windows\Temporary Internet Files\Content.IE5\UI1EY33O\MC900280809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4322640"/>
              <a:ext cx="2052119" cy="1537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正方形/長方形 5"/>
            <p:cNvSpPr/>
            <p:nvPr/>
          </p:nvSpPr>
          <p:spPr>
            <a:xfrm>
              <a:off x="1421672" y="5906816"/>
              <a:ext cx="16070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electrical </a:t>
              </a:r>
              <a:r>
                <a:rPr lang="en-US" altLang="ja-JP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cable</a:t>
              </a:r>
              <a:endPara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6156175" y="1556792"/>
            <a:ext cx="3051158" cy="1440159"/>
            <a:chOff x="2946862" y="2876327"/>
            <a:chExt cx="3497695" cy="2280867"/>
          </a:xfrm>
        </p:grpSpPr>
        <p:sp>
          <p:nvSpPr>
            <p:cNvPr id="8" name="円形吹き出し 7"/>
            <p:cNvSpPr/>
            <p:nvPr/>
          </p:nvSpPr>
          <p:spPr>
            <a:xfrm>
              <a:off x="2946862" y="2876327"/>
              <a:ext cx="3216637" cy="2280867"/>
            </a:xfrm>
            <a:prstGeom prst="wedgeEllipseCallout">
              <a:avLst>
                <a:gd name="adj1" fmla="val -87066"/>
                <a:gd name="adj2" fmla="val 2038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132189" y="3332501"/>
              <a:ext cx="3312368" cy="1662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smtClean="0"/>
                <a:t>@ extremely-low-temperature</a:t>
              </a:r>
              <a:endParaRPr kumimoji="1" lang="ja-JP" altLang="en-US" sz="2400" b="1" dirty="0"/>
            </a:p>
          </p:txBody>
        </p:sp>
      </p:grpSp>
      <p:sp>
        <p:nvSpPr>
          <p:cNvPr id="19" name="コンテンツ プレースホルダー 11"/>
          <p:cNvSpPr txBox="1">
            <a:spLocks/>
          </p:cNvSpPr>
          <p:nvPr/>
        </p:nvSpPr>
        <p:spPr>
          <a:xfrm>
            <a:off x="2915816" y="3826493"/>
            <a:ext cx="3776132" cy="46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ja-JP" sz="2000" b="1" dirty="0" err="1" smtClean="0"/>
              <a:t>Normalconductivity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(</a:t>
            </a:r>
            <a:r>
              <a:rPr lang="ja-JP" altLang="en-US" sz="2000" b="1" dirty="0" smtClean="0"/>
              <a:t>常伝導</a:t>
            </a:r>
            <a:r>
              <a:rPr lang="en-US" altLang="ja-JP" sz="2000" b="1" dirty="0" smtClean="0"/>
              <a:t>)</a:t>
            </a:r>
            <a:endParaRPr lang="ja-JP" altLang="en-US" sz="2000" b="1" dirty="0"/>
          </a:p>
        </p:txBody>
      </p:sp>
      <p:sp>
        <p:nvSpPr>
          <p:cNvPr id="20" name="下矢印 19"/>
          <p:cNvSpPr/>
          <p:nvPr/>
        </p:nvSpPr>
        <p:spPr>
          <a:xfrm>
            <a:off x="1544655" y="3314612"/>
            <a:ext cx="648072" cy="648072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上矢印 20"/>
          <p:cNvSpPr/>
          <p:nvPr/>
        </p:nvSpPr>
        <p:spPr>
          <a:xfrm>
            <a:off x="1544655" y="5659141"/>
            <a:ext cx="648072" cy="648072"/>
          </a:xfrm>
          <a:prstGeom prst="up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>
            <a:off x="319748" y="4505696"/>
            <a:ext cx="792088" cy="72008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左矢印 22"/>
          <p:cNvSpPr/>
          <p:nvPr/>
        </p:nvSpPr>
        <p:spPr>
          <a:xfrm>
            <a:off x="2696012" y="4507013"/>
            <a:ext cx="792088" cy="720080"/>
          </a:xfrm>
          <a:prstGeom prst="left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1399868" y="4362997"/>
            <a:ext cx="1008112" cy="937421"/>
          </a:xfrm>
          <a:prstGeom prst="rect">
            <a:avLst/>
          </a:prstGeom>
          <a:solidFill>
            <a:srgbClr val="00B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2625664" y="4657350"/>
            <a:ext cx="4933502" cy="1867994"/>
            <a:chOff x="4412992" y="3198879"/>
            <a:chExt cx="5013462" cy="1867994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4412992" y="4543653"/>
              <a:ext cx="5013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chemeClr val="tx2"/>
                  </a:solidFill>
                </a:rPr>
                <a:t>Superconductivity (</a:t>
              </a:r>
              <a:r>
                <a:rPr kumimoji="1" lang="ja-JP" altLang="en-US" sz="2800" b="1" dirty="0" smtClean="0">
                  <a:solidFill>
                    <a:schemeClr val="tx2"/>
                  </a:solidFill>
                </a:rPr>
                <a:t>超伝導</a:t>
              </a:r>
              <a:r>
                <a:rPr kumimoji="1" lang="en-US" altLang="ja-JP" sz="2800" b="1" dirty="0" smtClean="0">
                  <a:solidFill>
                    <a:schemeClr val="tx2"/>
                  </a:solidFill>
                </a:rPr>
                <a:t>) !!</a:t>
              </a:r>
              <a:endParaRPr kumimoji="1" lang="ja-JP" alt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6317698" y="3453080"/>
              <a:ext cx="2521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Phase transition!!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下矢印 27"/>
            <p:cNvSpPr/>
            <p:nvPr/>
          </p:nvSpPr>
          <p:spPr>
            <a:xfrm>
              <a:off x="5512772" y="3198879"/>
              <a:ext cx="761743" cy="107590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1152392" y="4332165"/>
            <a:ext cx="1512167" cy="1008112"/>
            <a:chOff x="5669728" y="1536812"/>
            <a:chExt cx="1512167" cy="1008112"/>
          </a:xfrm>
        </p:grpSpPr>
        <p:sp>
          <p:nvSpPr>
            <p:cNvPr id="30" name="雲 29"/>
            <p:cNvSpPr/>
            <p:nvPr/>
          </p:nvSpPr>
          <p:spPr>
            <a:xfrm>
              <a:off x="5669728" y="1536812"/>
              <a:ext cx="1512167" cy="100811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918864" y="1660362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 smtClean="0"/>
                <a:t>cool</a:t>
              </a:r>
              <a:endParaRPr kumimoji="1" lang="ja-JP" alt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1689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2000" decel="4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48555E-6 L 0.00382 0.0950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47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2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16185E-6 L 0.06702 0.000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2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4798E-6 L -0.06684 2.94798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2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4624E-7 L 0.00382 -0.0890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44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accel="52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decel="91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グループ化 59"/>
          <p:cNvGrpSpPr/>
          <p:nvPr/>
        </p:nvGrpSpPr>
        <p:grpSpPr>
          <a:xfrm>
            <a:off x="4644008" y="4077072"/>
            <a:ext cx="4536504" cy="2740112"/>
            <a:chOff x="4644008" y="4077072"/>
            <a:chExt cx="4536504" cy="274011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4934" y="4077072"/>
              <a:ext cx="4368968" cy="274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正方形/長方形 54"/>
            <p:cNvSpPr/>
            <p:nvPr/>
          </p:nvSpPr>
          <p:spPr>
            <a:xfrm>
              <a:off x="4644008" y="6453336"/>
              <a:ext cx="2520280" cy="327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7020272" y="6525344"/>
              <a:ext cx="28803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6993305" y="6525344"/>
              <a:ext cx="21872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i="1" dirty="0" smtClean="0"/>
                <a:t>Matsuoka private communication</a:t>
              </a:r>
              <a:endParaRPr kumimoji="1" lang="ja-JP" altLang="en-US" sz="1100" i="1" dirty="0"/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1619672" y="3262045"/>
            <a:ext cx="2620242" cy="103105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ja-JP" altLang="en-US" sz="1400" dirty="0">
                <a:solidFill>
                  <a:schemeClr val="tx1"/>
                </a:solidFill>
              </a:rPr>
              <a:t>①</a:t>
            </a:r>
            <a:r>
              <a:rPr lang="en-US" altLang="ja-JP" sz="1400" dirty="0">
                <a:solidFill>
                  <a:schemeClr val="tx1"/>
                </a:solidFill>
              </a:rPr>
              <a:t>【Ca-Ⅳ structure】</a:t>
            </a:r>
          </a:p>
          <a:p>
            <a:pPr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n-US" altLang="ja-JP" sz="1400" dirty="0" smtClean="0">
                <a:solidFill>
                  <a:schemeClr val="tx1"/>
                </a:solidFill>
              </a:rPr>
              <a:t>Tetragonal</a:t>
            </a:r>
            <a:r>
              <a:rPr kumimoji="0" lang="en-GB" altLang="ja-JP" sz="14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kumimoji="0" lang="en-GB" altLang="ja-JP" sz="1400" b="1" i="1" dirty="0" smtClean="0">
                <a:solidFill>
                  <a:srgbClr val="00FF00"/>
                </a:solidFill>
                <a:latin typeface="Times New Roman" pitchFamily="18" charset="0"/>
              </a:rPr>
              <a:t>P</a:t>
            </a:r>
            <a:r>
              <a:rPr kumimoji="0" lang="en-GB" altLang="ja-JP" sz="1400" b="1" dirty="0" smtClean="0">
                <a:solidFill>
                  <a:srgbClr val="00FF00"/>
                </a:solidFill>
                <a:latin typeface="Times New Roman" pitchFamily="18" charset="0"/>
              </a:rPr>
              <a:t>4</a:t>
            </a:r>
            <a:r>
              <a:rPr kumimoji="0" lang="en-GB" altLang="ja-JP" sz="1400" b="1" baseline="-25000" dirty="0" smtClean="0">
                <a:solidFill>
                  <a:srgbClr val="00FF00"/>
                </a:solidFill>
                <a:latin typeface="Times New Roman" pitchFamily="18" charset="0"/>
              </a:rPr>
              <a:t>1</a:t>
            </a:r>
            <a:r>
              <a:rPr kumimoji="0" lang="en-GB" altLang="ja-JP" sz="1400" b="1" dirty="0" smtClean="0">
                <a:solidFill>
                  <a:srgbClr val="00FF00"/>
                </a:solidFill>
                <a:latin typeface="Times New Roman" pitchFamily="18" charset="0"/>
              </a:rPr>
              <a:t>2</a:t>
            </a:r>
            <a:r>
              <a:rPr kumimoji="0" lang="en-GB" altLang="ja-JP" sz="1400" b="1" baseline="-25000" dirty="0" smtClean="0">
                <a:solidFill>
                  <a:srgbClr val="00FF00"/>
                </a:solidFill>
                <a:latin typeface="Times New Roman" pitchFamily="18" charset="0"/>
              </a:rPr>
              <a:t>1</a:t>
            </a:r>
            <a:r>
              <a:rPr kumimoji="0" lang="en-GB" altLang="ja-JP" sz="1400" b="1" dirty="0" smtClean="0">
                <a:solidFill>
                  <a:srgbClr val="00FF00"/>
                </a:solidFill>
                <a:latin typeface="Times New Roman" pitchFamily="18" charset="0"/>
              </a:rPr>
              <a:t>2</a:t>
            </a:r>
            <a:r>
              <a:rPr lang="en-US" altLang="ja-JP" sz="1400" i="1" dirty="0" smtClean="0">
                <a:solidFill>
                  <a:prstClr val="black"/>
                </a:solidFill>
              </a:rPr>
              <a:t> </a:t>
            </a:r>
            <a:r>
              <a:rPr lang="en-US" altLang="ja-JP" sz="1400" dirty="0">
                <a:solidFill>
                  <a:schemeClr val="tx1"/>
                </a:solidFill>
              </a:rPr>
              <a:t>structure </a:t>
            </a:r>
            <a:r>
              <a:rPr lang="en-US" altLang="ja-JP" sz="1400" dirty="0" smtClean="0">
                <a:solidFill>
                  <a:schemeClr val="tx1"/>
                </a:solidFill>
              </a:rPr>
              <a:t>with </a:t>
            </a:r>
            <a:r>
              <a:rPr lang="en-US" altLang="ja-JP" sz="1400" dirty="0">
                <a:solidFill>
                  <a:schemeClr val="tx1"/>
                </a:solidFill>
              </a:rPr>
              <a:t>fourfold helical </a:t>
            </a:r>
            <a:r>
              <a:rPr lang="en-US" altLang="ja-JP" sz="1400" dirty="0" smtClean="0">
                <a:solidFill>
                  <a:schemeClr val="tx1"/>
                </a:solidFill>
              </a:rPr>
              <a:t>atomic arrangements</a:t>
            </a:r>
            <a:endParaRPr lang="en-US" altLang="ja-JP" sz="14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08104" y="3212976"/>
            <a:ext cx="3384376" cy="81560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ja-JP" altLang="en-US" sz="1400" dirty="0">
                <a:solidFill>
                  <a:schemeClr val="tx1"/>
                </a:solidFill>
              </a:rPr>
              <a:t>②</a:t>
            </a:r>
            <a:r>
              <a:rPr lang="en-US" altLang="ja-JP" sz="1400" dirty="0">
                <a:solidFill>
                  <a:schemeClr val="tx1"/>
                </a:solidFill>
              </a:rPr>
              <a:t>【Ca-Ⅴ structure】</a:t>
            </a:r>
          </a:p>
          <a:p>
            <a:pPr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n-US" altLang="ja-JP" sz="1400" dirty="0">
                <a:solidFill>
                  <a:schemeClr val="tx1"/>
                </a:solidFill>
              </a:rPr>
              <a:t>Orthorhombic</a:t>
            </a:r>
            <a:r>
              <a:rPr lang="en-US" altLang="ja-JP" sz="1400" dirty="0">
                <a:solidFill>
                  <a:schemeClr val="bg1"/>
                </a:solidFill>
              </a:rPr>
              <a:t> </a:t>
            </a:r>
            <a:r>
              <a:rPr kumimoji="0" lang="en-GB" altLang="ja-JP" sz="1400" b="1" i="1" dirty="0">
                <a:solidFill>
                  <a:srgbClr val="FFCC00"/>
                </a:solidFill>
                <a:latin typeface="Times New Roman" pitchFamily="18" charset="0"/>
              </a:rPr>
              <a:t>Cmca </a:t>
            </a:r>
            <a:r>
              <a:rPr kumimoji="0" lang="en-GB" altLang="ja-JP" sz="1400" b="1" i="1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</a:rPr>
              <a:t>structure </a:t>
            </a:r>
            <a:r>
              <a:rPr lang="en-US" altLang="ja-JP" sz="1400" dirty="0">
                <a:solidFill>
                  <a:schemeClr val="tx1"/>
                </a:solidFill>
              </a:rPr>
              <a:t>with zigzag atomic arrangement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6762" y="386408"/>
            <a:ext cx="7672105" cy="81034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 smtClean="0"/>
              <a:t>What’s “</a:t>
            </a:r>
            <a:r>
              <a:rPr lang="en-US" altLang="ja-JP" dirty="0" smtClean="0"/>
              <a:t>phase </a:t>
            </a:r>
            <a:r>
              <a:rPr kumimoji="1" lang="en-US" altLang="ja-JP" dirty="0" smtClean="0"/>
              <a:t>Ⅵ”?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6731" y="1052736"/>
            <a:ext cx="8245709" cy="386351"/>
          </a:xfrm>
        </p:spPr>
        <p:txBody>
          <a:bodyPr numCol="1">
            <a:noAutofit/>
          </a:bodyPr>
          <a:lstStyle/>
          <a:p>
            <a:pPr marL="425196"/>
            <a:r>
              <a:rPr lang="en-US" altLang="ja-JP" sz="2000" b="1" dirty="0" smtClean="0"/>
              <a:t>Structural </a:t>
            </a:r>
            <a:r>
              <a:rPr lang="en-US" altLang="ja-JP" sz="2000" b="1" dirty="0"/>
              <a:t>phase </a:t>
            </a:r>
            <a:r>
              <a:rPr lang="en-US" altLang="ja-JP" sz="2000" b="1" dirty="0" smtClean="0"/>
              <a:t>transitions (</a:t>
            </a:r>
            <a:r>
              <a:rPr lang="ja-JP" altLang="en-US" sz="2000" b="1" dirty="0" smtClean="0"/>
              <a:t>構造相転移</a:t>
            </a:r>
            <a:r>
              <a:rPr lang="en-US" altLang="ja-JP" sz="2000" b="1" dirty="0" smtClean="0"/>
              <a:t>) </a:t>
            </a:r>
            <a:r>
              <a:rPr lang="en-US" altLang="ja-JP" sz="2000" b="1" dirty="0"/>
              <a:t>of </a:t>
            </a:r>
            <a:r>
              <a:rPr lang="en-US" altLang="ja-JP" sz="2000" b="1" dirty="0" smtClean="0"/>
              <a:t>calcium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</p:txBody>
      </p:sp>
      <p:pic>
        <p:nvPicPr>
          <p:cNvPr id="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4" y="2315934"/>
            <a:ext cx="1133308" cy="268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80050"/>
            <a:ext cx="1153406" cy="148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グループ化 49"/>
          <p:cNvGrpSpPr/>
          <p:nvPr/>
        </p:nvGrpSpPr>
        <p:grpSpPr>
          <a:xfrm>
            <a:off x="1503962" y="1412776"/>
            <a:ext cx="7707068" cy="1849270"/>
            <a:chOff x="1503962" y="1741041"/>
            <a:chExt cx="7707068" cy="1849270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1503962" y="1741041"/>
              <a:ext cx="7707068" cy="1831975"/>
              <a:chOff x="487363" y="857250"/>
              <a:chExt cx="7707068" cy="1831975"/>
            </a:xfrm>
          </p:grpSpPr>
          <p:grpSp>
            <p:nvGrpSpPr>
              <p:cNvPr id="18" name="Group 3"/>
              <p:cNvGrpSpPr>
                <a:grpSpLocks noChangeAspect="1"/>
              </p:cNvGrpSpPr>
              <p:nvPr/>
            </p:nvGrpSpPr>
            <p:grpSpPr bwMode="auto">
              <a:xfrm>
                <a:off x="812800" y="1212863"/>
                <a:ext cx="5911074" cy="745471"/>
                <a:chOff x="385" y="1383"/>
                <a:chExt cx="3105" cy="907"/>
              </a:xfrm>
            </p:grpSpPr>
            <p:sp>
              <p:nvSpPr>
                <p:cNvPr id="44" name="AutoShape 8"/>
                <p:cNvSpPr>
                  <a:spLocks noChangeArrowheads="1"/>
                </p:cNvSpPr>
                <p:nvPr/>
              </p:nvSpPr>
              <p:spPr bwMode="auto">
                <a:xfrm>
                  <a:off x="3017" y="1383"/>
                  <a:ext cx="473" cy="907"/>
                </a:xfrm>
                <a:prstGeom prst="roundRect">
                  <a:avLst>
                    <a:gd name="adj" fmla="val 106"/>
                  </a:avLst>
                </a:prstGeom>
                <a:solidFill>
                  <a:srgbClr val="FFFF99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0" name="AutoShape 4"/>
                <p:cNvSpPr>
                  <a:spLocks noChangeArrowheads="1"/>
                </p:cNvSpPr>
                <p:nvPr/>
              </p:nvSpPr>
              <p:spPr bwMode="auto">
                <a:xfrm>
                  <a:off x="385" y="1383"/>
                  <a:ext cx="378" cy="907"/>
                </a:xfrm>
                <a:prstGeom prst="roundRect">
                  <a:avLst>
                    <a:gd name="adj" fmla="val 218"/>
                  </a:avLst>
                </a:prstGeom>
                <a:solidFill>
                  <a:srgbClr val="FF808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1" name="AutoShape 5"/>
                <p:cNvSpPr>
                  <a:spLocks noChangeArrowheads="1"/>
                </p:cNvSpPr>
                <p:nvPr/>
              </p:nvSpPr>
              <p:spPr bwMode="auto">
                <a:xfrm>
                  <a:off x="764" y="1383"/>
                  <a:ext cx="227" cy="907"/>
                </a:xfrm>
                <a:prstGeom prst="roundRect">
                  <a:avLst>
                    <a:gd name="adj" fmla="val 366"/>
                  </a:avLst>
                </a:prstGeom>
                <a:solidFill>
                  <a:srgbClr val="9966CC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" name="AutoShape 6"/>
                <p:cNvSpPr>
                  <a:spLocks noChangeArrowheads="1"/>
                </p:cNvSpPr>
                <p:nvPr/>
              </p:nvSpPr>
              <p:spPr bwMode="auto">
                <a:xfrm>
                  <a:off x="990" y="1383"/>
                  <a:ext cx="1532" cy="907"/>
                </a:xfrm>
                <a:prstGeom prst="roundRect">
                  <a:avLst>
                    <a:gd name="adj" fmla="val 106"/>
                  </a:avLst>
                </a:prstGeom>
                <a:solidFill>
                  <a:srgbClr val="99CC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3" name="AutoShape 7"/>
                <p:cNvSpPr>
                  <a:spLocks noChangeArrowheads="1"/>
                </p:cNvSpPr>
                <p:nvPr/>
              </p:nvSpPr>
              <p:spPr bwMode="auto">
                <a:xfrm>
                  <a:off x="2526" y="1383"/>
                  <a:ext cx="492" cy="907"/>
                </a:xfrm>
                <a:prstGeom prst="roundRect">
                  <a:avLst>
                    <a:gd name="adj" fmla="val 167"/>
                  </a:avLst>
                </a:prstGeom>
                <a:solidFill>
                  <a:srgbClr val="23FF23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773113" y="1357313"/>
                <a:ext cx="576262" cy="463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buClr>
                    <a:srgbClr val="333399"/>
                  </a:buClr>
                  <a:buSzPct val="100000"/>
                  <a:buFont typeface="Arial" charset="0"/>
                  <a:buNone/>
                </a:pPr>
                <a:r>
                  <a:rPr kumimoji="0" lang="en-GB" altLang="ja-JP" b="1">
                    <a:solidFill>
                      <a:srgbClr val="FF8080"/>
                    </a:solidFill>
                    <a:latin typeface="Times New Roman" pitchFamily="18" charset="0"/>
                  </a:rPr>
                  <a:t>fcc </a:t>
                </a:r>
              </a:p>
            </p:txBody>
          </p:sp>
          <p:sp>
            <p:nvSpPr>
              <p:cNvPr id="20" name="Text Box 11"/>
              <p:cNvSpPr txBox="1">
                <a:spLocks noChangeArrowheads="1"/>
              </p:cNvSpPr>
              <p:nvPr/>
            </p:nvSpPr>
            <p:spPr bwMode="auto">
              <a:xfrm>
                <a:off x="1416050" y="1357313"/>
                <a:ext cx="649288" cy="463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buClr>
                    <a:srgbClr val="333399"/>
                  </a:buClr>
                  <a:buSzPct val="100000"/>
                  <a:buFont typeface="Arial" charset="0"/>
                  <a:buNone/>
                </a:pPr>
                <a:r>
                  <a:rPr kumimoji="0" lang="en-GB" altLang="ja-JP" b="1">
                    <a:solidFill>
                      <a:srgbClr val="800080"/>
                    </a:solidFill>
                    <a:latin typeface="Times New Roman" pitchFamily="18" charset="0"/>
                  </a:rPr>
                  <a:t>bcc </a:t>
                </a:r>
              </a:p>
            </p:txBody>
          </p:sp>
          <p:sp>
            <p:nvSpPr>
              <p:cNvPr id="21" name="Text Box 12"/>
              <p:cNvSpPr txBox="1">
                <a:spLocks noChangeArrowheads="1"/>
              </p:cNvSpPr>
              <p:nvPr/>
            </p:nvSpPr>
            <p:spPr bwMode="auto">
              <a:xfrm>
                <a:off x="2273300" y="1357313"/>
                <a:ext cx="2357438" cy="463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buClr>
                    <a:srgbClr val="333399"/>
                  </a:buClr>
                  <a:buSzPct val="100000"/>
                  <a:buFont typeface="Arial" charset="0"/>
                  <a:buNone/>
                </a:pPr>
                <a:r>
                  <a:rPr kumimoji="0" lang="en-GB" altLang="ja-JP" b="1" dirty="0">
                    <a:solidFill>
                      <a:srgbClr val="00DCFF"/>
                    </a:solidFill>
                    <a:latin typeface="Times New Roman" pitchFamily="18" charset="0"/>
                  </a:rPr>
                  <a:t>sc (simple cubic) </a:t>
                </a:r>
              </a:p>
            </p:txBody>
          </p:sp>
          <p:sp>
            <p:nvSpPr>
              <p:cNvPr id="22" name="Text Box 13"/>
              <p:cNvSpPr txBox="1">
                <a:spLocks noChangeArrowheads="1"/>
              </p:cNvSpPr>
              <p:nvPr/>
            </p:nvSpPr>
            <p:spPr bwMode="auto">
              <a:xfrm>
                <a:off x="4702175" y="1357313"/>
                <a:ext cx="1071563" cy="4638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buClr>
                    <a:srgbClr val="333399"/>
                  </a:buClr>
                  <a:buSzPct val="100000"/>
                  <a:buFont typeface="Arial" charset="0"/>
                  <a:buNone/>
                </a:pPr>
                <a:r>
                  <a:rPr kumimoji="0" lang="ja-JP" altLang="en-US" b="1" dirty="0" smtClean="0">
                    <a:solidFill>
                      <a:srgbClr val="00FF00"/>
                    </a:solidFill>
                    <a:latin typeface="Times New Roman" pitchFamily="18" charset="0"/>
                  </a:rPr>
                  <a:t>①</a:t>
                </a:r>
                <a:r>
                  <a:rPr kumimoji="0" lang="en-GB" altLang="ja-JP" b="1" dirty="0" smtClean="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kumimoji="0" lang="en-GB" altLang="ja-JP" b="1" dirty="0">
                  <a:solidFill>
                    <a:srgbClr val="00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>
                <a:off x="781050" y="2214563"/>
                <a:ext cx="662121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Text Box 16"/>
              <p:cNvSpPr txBox="1">
                <a:spLocks noChangeArrowheads="1"/>
              </p:cNvSpPr>
              <p:nvPr/>
            </p:nvSpPr>
            <p:spPr bwMode="auto">
              <a:xfrm>
                <a:off x="6610106" y="2244725"/>
                <a:ext cx="1584325" cy="401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buClr>
                    <a:srgbClr val="333399"/>
                  </a:buClr>
                  <a:buSzPct val="100000"/>
                  <a:buFont typeface="Arial" charset="0"/>
                  <a:buNone/>
                </a:pPr>
                <a:r>
                  <a:rPr kumimoji="0" lang="en-GB" altLang="ja-JP" sz="2000" b="1" dirty="0">
                    <a:solidFill>
                      <a:schemeClr val="tx1"/>
                    </a:solidFill>
                    <a:latin typeface="Times New Roman" pitchFamily="18" charset="0"/>
                    <a:ea typeface="ＭＳ 明朝" pitchFamily="17" charset="-128"/>
                  </a:rPr>
                  <a:t>[</a:t>
                </a:r>
                <a:r>
                  <a:rPr kumimoji="0" lang="en-GB" altLang="ja-JP" sz="2000" b="1" dirty="0" err="1">
                    <a:solidFill>
                      <a:schemeClr val="tx1"/>
                    </a:solidFill>
                    <a:latin typeface="Times New Roman" pitchFamily="18" charset="0"/>
                    <a:ea typeface="ＭＳ 明朝" pitchFamily="17" charset="-128"/>
                  </a:rPr>
                  <a:t>GPa</a:t>
                </a:r>
                <a:r>
                  <a:rPr kumimoji="0" lang="en-GB" altLang="ja-JP" sz="2000" b="1" dirty="0">
                    <a:solidFill>
                      <a:schemeClr val="tx1"/>
                    </a:solidFill>
                    <a:latin typeface="Times New Roman" pitchFamily="18" charset="0"/>
                    <a:ea typeface="ＭＳ 明朝" pitchFamily="17" charset="-128"/>
                  </a:rPr>
                  <a:t>]</a:t>
                </a:r>
              </a:p>
            </p:txBody>
          </p:sp>
          <p:sp>
            <p:nvSpPr>
              <p:cNvPr id="25" name="Text Box 17"/>
              <p:cNvSpPr txBox="1">
                <a:spLocks noChangeArrowheads="1"/>
              </p:cNvSpPr>
              <p:nvPr/>
            </p:nvSpPr>
            <p:spPr bwMode="auto">
              <a:xfrm>
                <a:off x="1335088" y="2287588"/>
                <a:ext cx="438150" cy="401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buClr>
                    <a:srgbClr val="333399"/>
                  </a:buClr>
                  <a:buSzPct val="100000"/>
                  <a:buFont typeface="Arial" charset="0"/>
                  <a:buNone/>
                </a:pPr>
                <a:r>
                  <a:rPr kumimoji="0" lang="en-GB" altLang="ja-JP" sz="2000" b="1">
                    <a:solidFill>
                      <a:schemeClr val="tx1"/>
                    </a:solidFill>
                    <a:latin typeface="Times New Roman" pitchFamily="18" charset="0"/>
                    <a:ea typeface="ＭＳ 明朝" pitchFamily="17" charset="-128"/>
                  </a:rPr>
                  <a:t>20</a:t>
                </a:r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>
                <a:off x="1533525" y="2071688"/>
                <a:ext cx="0" cy="2873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>
                <a:off x="1979613" y="2071688"/>
                <a:ext cx="0" cy="2873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" name="Line 20"/>
              <p:cNvSpPr>
                <a:spLocks noChangeShapeType="1"/>
              </p:cNvSpPr>
              <p:nvPr/>
            </p:nvSpPr>
            <p:spPr bwMode="auto">
              <a:xfrm>
                <a:off x="4889500" y="2071688"/>
                <a:ext cx="0" cy="2873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>
                <a:off x="5832475" y="2071688"/>
                <a:ext cx="0" cy="2873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" name="Text Box 22"/>
              <p:cNvSpPr txBox="1">
                <a:spLocks noChangeArrowheads="1"/>
              </p:cNvSpPr>
              <p:nvPr/>
            </p:nvSpPr>
            <p:spPr bwMode="auto">
              <a:xfrm>
                <a:off x="1773238" y="2287588"/>
                <a:ext cx="438150" cy="401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buClr>
                    <a:srgbClr val="333399"/>
                  </a:buClr>
                  <a:buSzPct val="100000"/>
                  <a:buFont typeface="Arial" charset="0"/>
                  <a:buNone/>
                </a:pPr>
                <a:r>
                  <a:rPr kumimoji="0" lang="en-GB" altLang="ja-JP" sz="2000" b="1">
                    <a:solidFill>
                      <a:schemeClr val="tx1"/>
                    </a:solidFill>
                    <a:latin typeface="Times New Roman" pitchFamily="18" charset="0"/>
                    <a:ea typeface="ＭＳ 明朝" pitchFamily="17" charset="-128"/>
                  </a:rPr>
                  <a:t>32</a:t>
                </a:r>
              </a:p>
            </p:txBody>
          </p:sp>
          <p:sp>
            <p:nvSpPr>
              <p:cNvPr id="31" name="Text Box 23"/>
              <p:cNvSpPr txBox="1">
                <a:spLocks noChangeArrowheads="1"/>
              </p:cNvSpPr>
              <p:nvPr/>
            </p:nvSpPr>
            <p:spPr bwMode="auto">
              <a:xfrm>
                <a:off x="4630738" y="2287588"/>
                <a:ext cx="552450" cy="401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buClr>
                    <a:srgbClr val="333399"/>
                  </a:buClr>
                  <a:buSzPct val="100000"/>
                  <a:buFont typeface="Arial" charset="0"/>
                  <a:buNone/>
                </a:pPr>
                <a:r>
                  <a:rPr kumimoji="0" lang="en-GB" altLang="ja-JP" sz="2000" b="1">
                    <a:solidFill>
                      <a:schemeClr val="tx1"/>
                    </a:solidFill>
                    <a:latin typeface="Times New Roman" pitchFamily="18" charset="0"/>
                    <a:ea typeface="ＭＳ 明朝" pitchFamily="17" charset="-128"/>
                  </a:rPr>
                  <a:t>113</a:t>
                </a:r>
              </a:p>
            </p:txBody>
          </p:sp>
          <p:sp>
            <p:nvSpPr>
              <p:cNvPr id="32" name="Text Box 24"/>
              <p:cNvSpPr txBox="1">
                <a:spLocks noChangeArrowheads="1"/>
              </p:cNvSpPr>
              <p:nvPr/>
            </p:nvSpPr>
            <p:spPr bwMode="auto">
              <a:xfrm>
                <a:off x="5559425" y="2287588"/>
                <a:ext cx="566738" cy="401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buClr>
                    <a:srgbClr val="333399"/>
                  </a:buClr>
                  <a:buSzPct val="100000"/>
                  <a:buFont typeface="Arial" charset="0"/>
                  <a:buNone/>
                </a:pPr>
                <a:r>
                  <a:rPr kumimoji="0" lang="en-GB" altLang="ja-JP" sz="2000" b="1">
                    <a:solidFill>
                      <a:schemeClr val="tx1"/>
                    </a:solidFill>
                    <a:latin typeface="Times New Roman" pitchFamily="18" charset="0"/>
                    <a:ea typeface="ＭＳ 明朝" pitchFamily="17" charset="-128"/>
                  </a:rPr>
                  <a:t>139</a:t>
                </a:r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auto">
              <a:xfrm>
                <a:off x="487363" y="857250"/>
                <a:ext cx="1214437" cy="401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buClr>
                    <a:srgbClr val="333399"/>
                  </a:buClr>
                  <a:buSzPct val="100000"/>
                  <a:buFont typeface="Arial" charset="0"/>
                  <a:buNone/>
                </a:pPr>
                <a:r>
                  <a:rPr kumimoji="0" lang="en-GB" altLang="ja-JP" sz="2000" b="1">
                    <a:solidFill>
                      <a:srgbClr val="FF8080"/>
                    </a:solidFill>
                    <a:latin typeface="Times New Roman" pitchFamily="18" charset="0"/>
                  </a:rPr>
                  <a:t>Ca-I  </a:t>
                </a:r>
              </a:p>
            </p:txBody>
          </p:sp>
          <p:sp>
            <p:nvSpPr>
              <p:cNvPr id="34" name="Text Box 11"/>
              <p:cNvSpPr txBox="1">
                <a:spLocks noChangeArrowheads="1"/>
              </p:cNvSpPr>
              <p:nvPr/>
            </p:nvSpPr>
            <p:spPr bwMode="auto">
              <a:xfrm>
                <a:off x="1201738" y="857250"/>
                <a:ext cx="1143000" cy="401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buClr>
                    <a:srgbClr val="333399"/>
                  </a:buClr>
                  <a:buSzPct val="100000"/>
                  <a:buFont typeface="Arial" charset="0"/>
                  <a:buNone/>
                </a:pPr>
                <a:r>
                  <a:rPr kumimoji="0" lang="en-GB" altLang="ja-JP" sz="2000" b="1" dirty="0" err="1">
                    <a:solidFill>
                      <a:srgbClr val="800080"/>
                    </a:solidFill>
                    <a:latin typeface="Times New Roman" pitchFamily="18" charset="0"/>
                  </a:rPr>
                  <a:t>Ca</a:t>
                </a:r>
                <a:r>
                  <a:rPr kumimoji="0" lang="en-GB" altLang="ja-JP" sz="2000" b="1" dirty="0">
                    <a:solidFill>
                      <a:srgbClr val="800080"/>
                    </a:solidFill>
                    <a:latin typeface="Times New Roman" pitchFamily="18" charset="0"/>
                  </a:rPr>
                  <a:t>-II </a:t>
                </a:r>
              </a:p>
            </p:txBody>
          </p:sp>
          <p:sp>
            <p:nvSpPr>
              <p:cNvPr id="35" name="Text Box 12"/>
              <p:cNvSpPr txBox="1">
                <a:spLocks noChangeArrowheads="1"/>
              </p:cNvSpPr>
              <p:nvPr/>
            </p:nvSpPr>
            <p:spPr bwMode="auto">
              <a:xfrm>
                <a:off x="1987550" y="857250"/>
                <a:ext cx="2928938" cy="401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buClr>
                    <a:srgbClr val="333399"/>
                  </a:buClr>
                  <a:buSzPct val="100000"/>
                  <a:buFont typeface="Arial" charset="0"/>
                  <a:buNone/>
                </a:pPr>
                <a:r>
                  <a:rPr kumimoji="0" lang="en-GB" altLang="ja-JP" sz="2000" b="1" dirty="0" err="1">
                    <a:solidFill>
                      <a:srgbClr val="00DCFF"/>
                    </a:solidFill>
                    <a:latin typeface="Times New Roman" pitchFamily="18" charset="0"/>
                  </a:rPr>
                  <a:t>Ca</a:t>
                </a:r>
                <a:r>
                  <a:rPr kumimoji="0" lang="en-GB" altLang="ja-JP" sz="2000" b="1" dirty="0">
                    <a:solidFill>
                      <a:srgbClr val="00DCFF"/>
                    </a:solidFill>
                    <a:latin typeface="Times New Roman" pitchFamily="18" charset="0"/>
                  </a:rPr>
                  <a:t>-III</a:t>
                </a:r>
                <a:r>
                  <a:rPr kumimoji="0" lang="en-GB" altLang="ja-JP" sz="2000" b="1" dirty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36" name="Text Box 13"/>
              <p:cNvSpPr txBox="1">
                <a:spLocks noChangeArrowheads="1"/>
              </p:cNvSpPr>
              <p:nvPr/>
            </p:nvSpPr>
            <p:spPr bwMode="auto">
              <a:xfrm>
                <a:off x="4916488" y="857250"/>
                <a:ext cx="928687" cy="401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buClr>
                    <a:srgbClr val="333399"/>
                  </a:buClr>
                  <a:buSzPct val="100000"/>
                  <a:buFont typeface="Arial" charset="0"/>
                  <a:buNone/>
                </a:pPr>
                <a:r>
                  <a:rPr kumimoji="0" lang="en-GB" altLang="ja-JP" sz="2000" b="1">
                    <a:solidFill>
                      <a:srgbClr val="00FF00"/>
                    </a:solidFill>
                    <a:latin typeface="Times New Roman" pitchFamily="18" charset="0"/>
                  </a:rPr>
                  <a:t>Ca-IV</a:t>
                </a:r>
              </a:p>
            </p:txBody>
          </p:sp>
          <p:sp>
            <p:nvSpPr>
              <p:cNvPr id="37" name="Text Box 14"/>
              <p:cNvSpPr txBox="1">
                <a:spLocks noChangeArrowheads="1"/>
              </p:cNvSpPr>
              <p:nvPr/>
            </p:nvSpPr>
            <p:spPr bwMode="auto">
              <a:xfrm>
                <a:off x="5845175" y="857250"/>
                <a:ext cx="857250" cy="401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buClr>
                    <a:srgbClr val="333399"/>
                  </a:buClr>
                  <a:buSzPct val="100000"/>
                  <a:buFont typeface="Arial" charset="0"/>
                  <a:buNone/>
                </a:pPr>
                <a:r>
                  <a:rPr kumimoji="0" lang="en-GB" altLang="ja-JP" sz="2000" b="1">
                    <a:solidFill>
                      <a:srgbClr val="FFCC00"/>
                    </a:solidFill>
                    <a:latin typeface="Times New Roman" pitchFamily="18" charset="0"/>
                  </a:rPr>
                  <a:t>Ca-V</a:t>
                </a:r>
                <a:endParaRPr kumimoji="0" lang="en-GB" altLang="ja-JP" sz="20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Text Box 14"/>
              <p:cNvSpPr txBox="1">
                <a:spLocks noChangeArrowheads="1"/>
              </p:cNvSpPr>
              <p:nvPr/>
            </p:nvSpPr>
            <p:spPr bwMode="auto">
              <a:xfrm>
                <a:off x="5935663" y="1357313"/>
                <a:ext cx="981075" cy="463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accent2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buClr>
                    <a:srgbClr val="333399"/>
                  </a:buClr>
                  <a:buSzPct val="100000"/>
                  <a:buFont typeface="Arial" charset="0"/>
                  <a:buNone/>
                </a:pPr>
                <a:r>
                  <a:rPr kumimoji="0" lang="ja-JP" altLang="en-US" b="1" dirty="0">
                    <a:solidFill>
                      <a:srgbClr val="FFCC00"/>
                    </a:solidFill>
                    <a:latin typeface="Times New Roman" pitchFamily="18" charset="0"/>
                  </a:rPr>
                  <a:t>②</a:t>
                </a:r>
                <a:r>
                  <a:rPr kumimoji="0" lang="en-GB" altLang="ja-JP" b="1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 </a:t>
                </a:r>
                <a:endParaRPr kumimoji="0" lang="en-GB" altLang="ja-JP" b="1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</p:grpSp>
        <p:cxnSp>
          <p:nvCxnSpPr>
            <p:cNvPr id="76" name="直線矢印コネクタ 75"/>
            <p:cNvCxnSpPr>
              <a:stCxn id="14" idx="0"/>
              <a:endCxn id="22" idx="2"/>
            </p:cNvCxnSpPr>
            <p:nvPr/>
          </p:nvCxnSpPr>
          <p:spPr>
            <a:xfrm rot="5400000" flipH="1" flipV="1">
              <a:off x="4149494" y="1485249"/>
              <a:ext cx="885360" cy="33247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矢印コネクタ 80"/>
            <p:cNvCxnSpPr>
              <a:stCxn id="4" idx="0"/>
              <a:endCxn id="38" idx="2"/>
            </p:cNvCxnSpPr>
            <p:nvPr/>
          </p:nvCxnSpPr>
          <p:spPr>
            <a:xfrm rot="5400000" flipH="1" flipV="1">
              <a:off x="6903253" y="3001694"/>
              <a:ext cx="836587" cy="2425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正方形/長方形 84"/>
            <p:cNvSpPr/>
            <p:nvPr/>
          </p:nvSpPr>
          <p:spPr>
            <a:xfrm>
              <a:off x="7285970" y="1854407"/>
              <a:ext cx="526390" cy="745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" name="グループ化 8"/>
            <p:cNvGrpSpPr/>
            <p:nvPr/>
          </p:nvGrpSpPr>
          <p:grpSpPr>
            <a:xfrm>
              <a:off x="7997941" y="1957065"/>
              <a:ext cx="1093053" cy="1015663"/>
              <a:chOff x="7997941" y="1589394"/>
              <a:chExt cx="1093053" cy="1015663"/>
            </a:xfrm>
          </p:grpSpPr>
          <p:sp>
            <p:nvSpPr>
              <p:cNvPr id="6" name="右矢印 5"/>
              <p:cNvSpPr/>
              <p:nvPr/>
            </p:nvSpPr>
            <p:spPr>
              <a:xfrm>
                <a:off x="7997941" y="1845628"/>
                <a:ext cx="606507" cy="463846"/>
              </a:xfrm>
              <a:prstGeom prst="rightArrow">
                <a:avLst/>
              </a:prstGeom>
              <a:solidFill>
                <a:srgbClr val="FFC000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8532440" y="1589394"/>
                <a:ext cx="55855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6000" dirty="0" smtClean="0"/>
                  <a:t>?</a:t>
                </a:r>
                <a:endParaRPr kumimoji="1" lang="ja-JP" altLang="en-US" sz="6000" dirty="0"/>
              </a:p>
            </p:txBody>
          </p:sp>
        </p:grpSp>
      </p:grpSp>
      <p:grpSp>
        <p:nvGrpSpPr>
          <p:cNvPr id="13" name="グループ化 12"/>
          <p:cNvGrpSpPr/>
          <p:nvPr/>
        </p:nvGrpSpPr>
        <p:grpSpPr>
          <a:xfrm>
            <a:off x="112817" y="5223852"/>
            <a:ext cx="7987575" cy="1445508"/>
            <a:chOff x="1228914" y="5100742"/>
            <a:chExt cx="8485069" cy="1445508"/>
          </a:xfrm>
        </p:grpSpPr>
        <p:grpSp>
          <p:nvGrpSpPr>
            <p:cNvPr id="47" name="グループ化 46"/>
            <p:cNvGrpSpPr/>
            <p:nvPr/>
          </p:nvGrpSpPr>
          <p:grpSpPr>
            <a:xfrm>
              <a:off x="1228914" y="5345921"/>
              <a:ext cx="8485069" cy="1200329"/>
              <a:chOff x="208534" y="4969618"/>
              <a:chExt cx="8485069" cy="1200329"/>
            </a:xfrm>
          </p:grpSpPr>
          <p:sp>
            <p:nvSpPr>
              <p:cNvPr id="48" name="正方形/長方形 47"/>
              <p:cNvSpPr/>
              <p:nvPr/>
            </p:nvSpPr>
            <p:spPr>
              <a:xfrm>
                <a:off x="208534" y="4969618"/>
                <a:ext cx="848506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ja-JP" altLang="en-US" sz="2400" b="1" dirty="0" smtClean="0">
                    <a:ea typeface="HGP創英角ﾎﾟｯﾌﾟ体" pitchFamily="50" charset="-128"/>
                  </a:rPr>
                  <a:t>　　　　⇒</a:t>
                </a:r>
                <a:r>
                  <a:rPr lang="en-US" altLang="ja-JP" sz="2400" dirty="0" smtClean="0">
                    <a:latin typeface="HGP創英角ﾎﾟｯﾌﾟ体" pitchFamily="50" charset="-128"/>
                    <a:ea typeface="HGP創英角ﾎﾟｯﾌﾟ体" pitchFamily="50" charset="-128"/>
                  </a:rPr>
                  <a:t> </a:t>
                </a:r>
                <a:r>
                  <a:rPr lang="en-US" altLang="ja-JP" sz="2400" dirty="0">
                    <a:latin typeface="HGP創英角ﾎﾟｯﾌﾟ体" pitchFamily="50" charset="-128"/>
                    <a:ea typeface="HGP創英角ﾎﾟｯﾌﾟ体" pitchFamily="50" charset="-128"/>
                  </a:rPr>
                  <a:t>Highest</a:t>
                </a:r>
                <a:r>
                  <a:rPr lang="ja-JP" altLang="en-US" sz="2400" dirty="0">
                    <a:latin typeface="HGP創英角ﾎﾟｯﾌﾟ体" pitchFamily="50" charset="-128"/>
                    <a:ea typeface="HGP創英角ﾎﾟｯﾌﾟ体" pitchFamily="50" charset="-128"/>
                  </a:rPr>
                  <a:t> 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T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c</a:t>
                </a:r>
                <a:r>
                  <a:rPr lang="ja-JP" altLang="en-US" sz="2400" dirty="0">
                    <a:latin typeface="HGP創英角ﾎﾟｯﾌﾟ体" pitchFamily="50" charset="-128"/>
                    <a:ea typeface="HGP創英角ﾎﾟｯﾌﾟ体" pitchFamily="50" charset="-128"/>
                  </a:rPr>
                  <a:t> </a:t>
                </a:r>
                <a:r>
                  <a:rPr lang="en-US" altLang="ja-JP" sz="2400" dirty="0">
                    <a:latin typeface="HGP創英角ﾎﾟｯﾌﾟ体" pitchFamily="50" charset="-128"/>
                    <a:ea typeface="HGP創英角ﾎﾟｯﾌﾟ体" pitchFamily="50" charset="-128"/>
                  </a:rPr>
                  <a:t>in simple element</a:t>
                </a:r>
                <a:r>
                  <a:rPr lang="en-US" altLang="ja-JP" sz="2400" dirty="0" smtClean="0">
                    <a:latin typeface="HGP創英角ﾎﾟｯﾌﾟ体" pitchFamily="50" charset="-128"/>
                    <a:ea typeface="HGP創英角ﾎﾟｯﾌﾟ体" pitchFamily="50" charset="-128"/>
                  </a:rPr>
                  <a:t>!</a:t>
                </a:r>
              </a:p>
              <a:p>
                <a:pPr lvl="0"/>
                <a:endParaRPr lang="en-US" altLang="ja-JP" sz="2400" b="1" dirty="0" smtClean="0"/>
              </a:p>
              <a:p>
                <a:r>
                  <a:rPr lang="en-US" altLang="ja-JP" sz="2200" b="1" dirty="0" smtClean="0"/>
                  <a:t>Transition temperature T</a:t>
                </a:r>
                <a:r>
                  <a:rPr lang="en-US" altLang="ja-JP" sz="2200" b="1" baseline="-25000" dirty="0" smtClean="0"/>
                  <a:t>c</a:t>
                </a:r>
                <a:r>
                  <a:rPr lang="ja-JP" altLang="en-US" sz="2200" b="1" dirty="0" smtClean="0"/>
                  <a:t>          </a:t>
                </a:r>
                <a:r>
                  <a:rPr lang="en-US" altLang="ja-JP" sz="2200" b="1" dirty="0" smtClean="0"/>
                  <a:t> 25K </a:t>
                </a:r>
                <a:r>
                  <a:rPr lang="en-US" altLang="ja-JP" sz="2200" b="1" dirty="0"/>
                  <a:t>@</a:t>
                </a:r>
                <a:r>
                  <a:rPr lang="en-US" altLang="ja-JP" sz="2200" b="1" dirty="0" smtClean="0"/>
                  <a:t> 161GPa (</a:t>
                </a:r>
                <a:r>
                  <a:rPr lang="en-US" altLang="ja-JP" sz="2200" b="1" dirty="0" err="1" smtClean="0"/>
                  <a:t>Ca</a:t>
                </a:r>
                <a:r>
                  <a:rPr lang="en-US" altLang="ja-JP" sz="2200" b="1" dirty="0" smtClean="0"/>
                  <a:t>-Ⅴ?)</a:t>
                </a:r>
                <a:endParaRPr lang="ja-JP" altLang="en-US" sz="2200" b="1" dirty="0"/>
              </a:p>
            </p:txBody>
          </p:sp>
          <p:sp>
            <p:nvSpPr>
              <p:cNvPr id="49" name="右矢印 48"/>
              <p:cNvSpPr/>
              <p:nvPr/>
            </p:nvSpPr>
            <p:spPr>
              <a:xfrm>
                <a:off x="3584451" y="5732551"/>
                <a:ext cx="409943" cy="369332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" name="正方形/長方形 11"/>
            <p:cNvSpPr/>
            <p:nvPr/>
          </p:nvSpPr>
          <p:spPr>
            <a:xfrm>
              <a:off x="1343115" y="5100742"/>
              <a:ext cx="8931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sz="5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Ca</a:t>
              </a:r>
              <a:endParaRPr lang="ja-JP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83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4"/>
    </mc:Choice>
    <mc:Fallback xmlns="">
      <p:transition spd="slow" advTm="341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First principles calculations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2129949"/>
            <a:ext cx="3203848" cy="177337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b="1" dirty="0" smtClean="0"/>
              <a:t>Input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Crystal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/>
              <a:t>Type of atoms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1619672" y="4437112"/>
            <a:ext cx="3024336" cy="1008112"/>
            <a:chOff x="1115616" y="5013176"/>
            <a:chExt cx="3024336" cy="1008112"/>
          </a:xfrm>
        </p:grpSpPr>
        <p:sp>
          <p:nvSpPr>
            <p:cNvPr id="12" name="角丸四角形吹き出し 11"/>
            <p:cNvSpPr/>
            <p:nvPr/>
          </p:nvSpPr>
          <p:spPr>
            <a:xfrm>
              <a:off x="1115616" y="5013176"/>
              <a:ext cx="2952328" cy="1008112"/>
            </a:xfrm>
            <a:prstGeom prst="wedgeRoundRectCallout">
              <a:avLst>
                <a:gd name="adj1" fmla="val 48380"/>
                <a:gd name="adj2" fmla="val -133270"/>
                <a:gd name="adj3" fmla="val 16667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1259632" y="5013176"/>
              <a:ext cx="288032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800" dirty="0">
                  <a:solidFill>
                    <a:srgbClr val="002060"/>
                  </a:solidFill>
                </a:rPr>
                <a:t>D</a:t>
              </a:r>
              <a:r>
                <a:rPr lang="en-US" altLang="ja-JP" sz="2800" dirty="0" smtClean="0">
                  <a:solidFill>
                    <a:srgbClr val="002060"/>
                  </a:solidFill>
                </a:rPr>
                <a:t>etermination </a:t>
              </a:r>
              <a:r>
                <a:rPr lang="en-US" altLang="ja-JP" sz="2800" dirty="0">
                  <a:solidFill>
                    <a:srgbClr val="002060"/>
                  </a:solidFill>
                </a:rPr>
                <a:t>of electronic </a:t>
              </a:r>
              <a:r>
                <a:rPr lang="en-US" altLang="ja-JP" sz="2800" dirty="0" smtClean="0">
                  <a:solidFill>
                    <a:srgbClr val="002060"/>
                  </a:solidFill>
                </a:rPr>
                <a:t>states</a:t>
              </a:r>
              <a:endParaRPr lang="en-US" altLang="ja-JP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5148064" y="2129949"/>
            <a:ext cx="3816424" cy="273921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Output data</a:t>
            </a:r>
            <a:endParaRPr lang="en-US" altLang="ja-JP" sz="3200" b="1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smtClean="0"/>
              <a:t>Charge density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/>
              <a:t>Total energy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/>
              <a:t>Stress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/>
              <a:t>Inter atomic force</a:t>
            </a:r>
          </a:p>
          <a:p>
            <a:r>
              <a:rPr lang="en-US" altLang="ja-JP" sz="2800" i="1" dirty="0" smtClean="0"/>
              <a:t>etc…</a:t>
            </a:r>
          </a:p>
        </p:txBody>
      </p:sp>
      <p:sp>
        <p:nvSpPr>
          <p:cNvPr id="7" name="右矢印 6"/>
          <p:cNvSpPr/>
          <p:nvPr/>
        </p:nvSpPr>
        <p:spPr>
          <a:xfrm>
            <a:off x="3923928" y="2561997"/>
            <a:ext cx="864096" cy="79208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Motivation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sz="3600" b="1" dirty="0" smtClean="0">
                <a:solidFill>
                  <a:srgbClr val="C00000"/>
                </a:solidFill>
              </a:rPr>
              <a:t>Background</a:t>
            </a:r>
          </a:p>
          <a:p>
            <a:pPr marL="0" indent="0" algn="ctr">
              <a:buNone/>
            </a:pPr>
            <a:r>
              <a:rPr lang="en-US" altLang="ja-JP" sz="3600" dirty="0" smtClean="0"/>
              <a:t>Investigating mechanism of high Tc superconductivity</a:t>
            </a:r>
          </a:p>
          <a:p>
            <a:pPr marL="0" indent="0" algn="ctr">
              <a:buNone/>
            </a:pPr>
            <a:endParaRPr lang="en-US" altLang="ja-JP" sz="3600" dirty="0" smtClean="0"/>
          </a:p>
          <a:p>
            <a:pPr marL="0" indent="0" algn="ctr">
              <a:buNone/>
            </a:pPr>
            <a:endParaRPr lang="en-US" altLang="ja-JP" sz="3600" dirty="0" smtClean="0"/>
          </a:p>
          <a:p>
            <a:pPr marL="0" indent="0" algn="ctr">
              <a:buNone/>
            </a:pPr>
            <a:r>
              <a:rPr lang="en-US" altLang="ja-JP" sz="3600" dirty="0" smtClean="0"/>
              <a:t>Predicting the structure of </a:t>
            </a:r>
            <a:r>
              <a:rPr lang="en-US" altLang="ja-JP" sz="3600" b="1" dirty="0" err="1" smtClean="0"/>
              <a:t>Ca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in which the highest T</a:t>
            </a:r>
            <a:r>
              <a:rPr lang="en-US" altLang="ja-JP" sz="3600" baseline="-25000" dirty="0" smtClean="0"/>
              <a:t>c</a:t>
            </a:r>
            <a:r>
              <a:rPr lang="en-US" altLang="ja-JP" sz="3600" dirty="0" smtClean="0"/>
              <a:t> is observed</a:t>
            </a:r>
            <a:endParaRPr lang="en-US" altLang="ja-JP" sz="3600" i="1" dirty="0"/>
          </a:p>
        </p:txBody>
      </p:sp>
      <p:sp>
        <p:nvSpPr>
          <p:cNvPr id="4" name="下矢印 3"/>
          <p:cNvSpPr/>
          <p:nvPr/>
        </p:nvSpPr>
        <p:spPr>
          <a:xfrm>
            <a:off x="4211960" y="3762593"/>
            <a:ext cx="720080" cy="64807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0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Computational details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1296630"/>
            <a:ext cx="2664296" cy="34778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002060"/>
                </a:solidFill>
              </a:rPr>
              <a:t>structure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000" i="1" dirty="0" smtClean="0"/>
              <a:t>fcc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000" i="1" dirty="0"/>
              <a:t>b</a:t>
            </a:r>
            <a:r>
              <a:rPr lang="en-US" altLang="ja-JP" sz="2000" i="1" dirty="0" smtClean="0"/>
              <a:t>cc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000" i="1" dirty="0" smtClean="0"/>
              <a:t>sc </a:t>
            </a:r>
            <a:r>
              <a:rPr lang="en-US" altLang="ja-JP" sz="2000" dirty="0" smtClean="0"/>
              <a:t>(simple cubic)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000" i="1" dirty="0" smtClean="0"/>
              <a:t>hcp</a:t>
            </a:r>
            <a:endParaRPr lang="en-US" altLang="ja-JP" sz="2000" i="1" dirty="0"/>
          </a:p>
          <a:p>
            <a:pPr marL="342900" indent="-342900">
              <a:buFont typeface="+mj-lt"/>
              <a:buAutoNum type="arabicPeriod"/>
            </a:pPr>
            <a:r>
              <a:rPr lang="en-US" altLang="ja-JP" sz="2000" i="1" dirty="0" smtClean="0"/>
              <a:t>Cmca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000" i="1" dirty="0" smtClean="0"/>
              <a:t>Cmcm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000" i="1" dirty="0" smtClean="0"/>
              <a:t>Pnma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000" i="1" dirty="0" smtClean="0"/>
              <a:t>I4</a:t>
            </a:r>
            <a:r>
              <a:rPr lang="en-US" altLang="ja-JP" sz="2000" i="1" baseline="-25000" dirty="0" smtClean="0"/>
              <a:t>1</a:t>
            </a:r>
            <a:r>
              <a:rPr lang="en-US" altLang="ja-JP" sz="2000" i="1" dirty="0" smtClean="0"/>
              <a:t>/</a:t>
            </a:r>
            <a:r>
              <a:rPr lang="en-US" altLang="ja-JP" sz="2000" i="1" dirty="0" err="1" smtClean="0"/>
              <a:t>amd</a:t>
            </a:r>
            <a:endParaRPr lang="en-US" altLang="ja-JP" sz="20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ja-JP" sz="2000" i="1" dirty="0" smtClean="0"/>
              <a:t>P4</a:t>
            </a:r>
            <a:r>
              <a:rPr lang="en-US" altLang="ja-JP" sz="2000" i="1" baseline="-25000" dirty="0" smtClean="0"/>
              <a:t>1</a:t>
            </a:r>
            <a:r>
              <a:rPr lang="en-US" altLang="ja-JP" sz="2000" i="1" dirty="0" smtClean="0"/>
              <a:t>2</a:t>
            </a:r>
            <a:r>
              <a:rPr lang="en-US" altLang="ja-JP" sz="2000" i="1" baseline="-25000" dirty="0" smtClean="0"/>
              <a:t>1</a:t>
            </a:r>
            <a:r>
              <a:rPr lang="en-US" altLang="ja-JP" sz="2000" i="1" dirty="0" smtClean="0"/>
              <a:t>2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000" i="1" dirty="0" smtClean="0"/>
              <a:t>I4/mcm(0,0,γ)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6043935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/>
              <a:t>The most stable structure </a:t>
            </a:r>
            <a:r>
              <a:rPr kumimoji="1" lang="en-US" altLang="ja-JP" sz="4400" b="1" u="sng" dirty="0" smtClean="0"/>
              <a:t>@ 0K</a:t>
            </a:r>
            <a:endParaRPr kumimoji="1" lang="ja-JP" altLang="en-US" sz="4400" b="1" u="sng" dirty="0"/>
          </a:p>
        </p:txBody>
      </p:sp>
      <p:sp>
        <p:nvSpPr>
          <p:cNvPr id="13" name="下矢印 12"/>
          <p:cNvSpPr/>
          <p:nvPr/>
        </p:nvSpPr>
        <p:spPr>
          <a:xfrm>
            <a:off x="5796136" y="5013176"/>
            <a:ext cx="936104" cy="85480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347864" y="1304037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/>
              <a:t>Input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Making crystal structure (lattice vectors and atomic coordinates)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 smtClean="0"/>
              <a:t>Type of atoms</a:t>
            </a:r>
          </a:p>
          <a:p>
            <a:r>
              <a:rPr lang="ja-JP" altLang="en-US" sz="2400" dirty="0" smtClean="0"/>
              <a:t>⇒</a:t>
            </a:r>
            <a:r>
              <a:rPr lang="en-US" altLang="ja-JP" sz="2400" dirty="0" smtClean="0"/>
              <a:t>structural optimization</a:t>
            </a:r>
          </a:p>
          <a:p>
            <a:r>
              <a:rPr lang="ja-JP" altLang="en-US" sz="2400" dirty="0" smtClean="0"/>
              <a:t>⇒</a:t>
            </a:r>
            <a:r>
              <a:rPr lang="en-US" altLang="ja-JP" sz="2400" dirty="0" smtClean="0"/>
              <a:t>electronic states</a:t>
            </a:r>
          </a:p>
          <a:p>
            <a:pPr algn="ctr"/>
            <a:endParaRPr lang="en-US" altLang="ja-JP" sz="2400" dirty="0" smtClean="0"/>
          </a:p>
          <a:p>
            <a:pPr algn="ctr"/>
            <a:r>
              <a:rPr lang="en-US" altLang="ja-JP" sz="2400" dirty="0" smtClean="0"/>
              <a:t>Comparing the </a:t>
            </a:r>
            <a:r>
              <a:rPr lang="en-US" altLang="ja-JP" sz="2400" u="sng" dirty="0" smtClean="0">
                <a:solidFill>
                  <a:srgbClr val="002060"/>
                </a:solidFill>
              </a:rPr>
              <a:t>enthalpies</a:t>
            </a:r>
            <a:r>
              <a:rPr lang="en-US" altLang="ja-JP" sz="2400" dirty="0" smtClean="0"/>
              <a:t> up to 200Gpa</a:t>
            </a:r>
            <a:endParaRPr lang="en-US" altLang="ja-JP" sz="2400" i="1" dirty="0">
              <a:latin typeface="Cambria Math"/>
            </a:endParaRPr>
          </a:p>
          <a:p>
            <a:endParaRPr lang="en-US" altLang="ja-JP" sz="2400" i="1" dirty="0" smtClean="0">
              <a:latin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672133" y="5013176"/>
                <a:ext cx="461994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/>
                        </a:rPr>
                        <m:t>𝐺</m:t>
                      </m:r>
                      <m:r>
                        <a:rPr lang="en-US" altLang="ja-JP" sz="2400" i="1">
                          <a:latin typeface="Cambria Math"/>
                        </a:rPr>
                        <m:t>=</m:t>
                      </m:r>
                      <m:r>
                        <a:rPr lang="en-US" altLang="ja-JP" sz="2400" i="1">
                          <a:latin typeface="Cambria Math"/>
                        </a:rPr>
                        <m:t>𝐸</m:t>
                      </m:r>
                      <m:r>
                        <a:rPr lang="en-US" altLang="ja-JP" sz="2400" i="1">
                          <a:latin typeface="Cambria Math"/>
                        </a:rPr>
                        <m:t>+</m:t>
                      </m:r>
                      <m:r>
                        <a:rPr lang="en-US" altLang="ja-JP" sz="2400" i="1">
                          <a:latin typeface="Cambria Math"/>
                        </a:rPr>
                        <m:t>𝑃𝑉</m:t>
                      </m:r>
                      <m:r>
                        <a:rPr lang="en-US" altLang="ja-JP" sz="2400" i="1">
                          <a:latin typeface="Cambria Math"/>
                        </a:rPr>
                        <m:t>−</m:t>
                      </m:r>
                      <m:r>
                        <a:rPr lang="en-US" altLang="ja-JP" sz="2400" i="1">
                          <a:latin typeface="Cambria Math"/>
                        </a:rPr>
                        <m:t>𝑇𝑆</m:t>
                      </m:r>
                    </m:oMath>
                  </m:oMathPara>
                </a14:m>
                <a:endParaRPr lang="en-US" altLang="ja-JP" sz="24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𝐺</m:t>
                        </m:r>
                        <m:r>
                          <a:rPr lang="en-US" altLang="ja-JP" sz="2400" i="1"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𝑇</m:t>
                        </m:r>
                        <m:r>
                          <a:rPr lang="en-US" altLang="ja-JP" sz="2400" i="1">
                            <a:latin typeface="Cambria Math"/>
                          </a:rPr>
                          <m:t>=0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latin typeface="Cambria Math"/>
                      </a:rPr>
                      <m:t>𝐸</m:t>
                    </m:r>
                    <m:r>
                      <a:rPr lang="en-US" altLang="ja-JP" sz="2400" i="1">
                        <a:latin typeface="Cambria Math"/>
                      </a:rPr>
                      <m:t>+</m:t>
                    </m:r>
                    <m:r>
                      <a:rPr lang="en-US" altLang="ja-JP" sz="2400" i="1">
                        <a:latin typeface="Cambria Math"/>
                      </a:rPr>
                      <m:t>𝑃𝑉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en-US" altLang="ja-JP" sz="2400" b="1" dirty="0">
                    <a:solidFill>
                      <a:srgbClr val="FF0000"/>
                    </a:solidFill>
                  </a:rPr>
                  <a:t>(enthalpy)</a:t>
                </a: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33" y="5013176"/>
                <a:ext cx="4619947" cy="830997"/>
              </a:xfrm>
              <a:prstGeom prst="rect">
                <a:avLst/>
              </a:prstGeom>
              <a:blipFill rotWithShape="1">
                <a:blip r:embed="rId3"/>
                <a:stretch>
                  <a:fillRect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53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Comparing enthalpies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52398" y="1484784"/>
            <a:ext cx="4951650" cy="4829702"/>
            <a:chOff x="52398" y="1628800"/>
            <a:chExt cx="4951650" cy="4829702"/>
          </a:xfrm>
        </p:grpSpPr>
        <p:pic>
          <p:nvPicPr>
            <p:cNvPr id="1026" name="Picture 2" descr="C:\Users\Yuta\Desktop\論文紹介論文_ページ_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8" y="1628800"/>
              <a:ext cx="4951650" cy="4460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855645" y="6089170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/>
                <a:t>figure 1</a:t>
              </a:r>
              <a:endParaRPr kumimoji="1" lang="ja-JP" altLang="en-US" b="1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5583649" y="3861048"/>
            <a:ext cx="2611806" cy="2822769"/>
            <a:chOff x="5583649" y="4005065"/>
            <a:chExt cx="2611806" cy="2822769"/>
          </a:xfrm>
        </p:grpSpPr>
        <p:pic>
          <p:nvPicPr>
            <p:cNvPr id="1028" name="Picture 4" descr="C:\Users\Yuta\Desktop\論文紹介論文_ページ_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3649" y="4005065"/>
              <a:ext cx="2611806" cy="2445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6012160" y="645850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/>
                <a:t>figure 2</a:t>
              </a:r>
              <a:endParaRPr kumimoji="1" lang="ja-JP" altLang="en-US" b="1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2475825" y="4509120"/>
            <a:ext cx="3107824" cy="936104"/>
            <a:chOff x="2475825" y="4509120"/>
            <a:chExt cx="3107824" cy="936104"/>
          </a:xfrm>
        </p:grpSpPr>
        <p:sp>
          <p:nvSpPr>
            <p:cNvPr id="7" name="ドーナツ 6"/>
            <p:cNvSpPr/>
            <p:nvPr/>
          </p:nvSpPr>
          <p:spPr>
            <a:xfrm>
              <a:off x="2475825" y="4509120"/>
              <a:ext cx="1304087" cy="936104"/>
            </a:xfrm>
            <a:prstGeom prst="donut">
              <a:avLst>
                <a:gd name="adj" fmla="val 162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9" name="直線矢印コネクタ 8"/>
            <p:cNvCxnSpPr>
              <a:stCxn id="7" idx="6"/>
              <a:endCxn id="1028" idx="1"/>
            </p:cNvCxnSpPr>
            <p:nvPr/>
          </p:nvCxnSpPr>
          <p:spPr>
            <a:xfrm>
              <a:off x="3779912" y="4977172"/>
              <a:ext cx="1803737" cy="10644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4788024" y="1508254"/>
                <a:ext cx="417646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𝐺</m:t>
                      </m:r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r>
                        <a:rPr lang="en-US" altLang="ja-JP" i="1">
                          <a:latin typeface="Cambria Math"/>
                        </a:rPr>
                        <m:t>𝐸</m:t>
                      </m:r>
                      <m:r>
                        <a:rPr lang="en-US" altLang="ja-JP" i="1">
                          <a:latin typeface="Cambria Math"/>
                        </a:rPr>
                        <m:t>+</m:t>
                      </m:r>
                      <m:r>
                        <a:rPr lang="en-US" altLang="ja-JP" i="1">
                          <a:latin typeface="Cambria Math"/>
                        </a:rPr>
                        <m:t>𝑃𝑉</m:t>
                      </m:r>
                      <m:r>
                        <a:rPr lang="en-US" altLang="ja-JP" i="1">
                          <a:latin typeface="Cambria Math"/>
                        </a:rPr>
                        <m:t>−</m:t>
                      </m:r>
                      <m:r>
                        <a:rPr lang="en-US" altLang="ja-JP" i="1">
                          <a:latin typeface="Cambria Math"/>
                        </a:rPr>
                        <m:t>𝑇𝑆</m:t>
                      </m:r>
                    </m:oMath>
                  </m:oMathPara>
                </a14:m>
                <a:endParaRPr lang="en-US" altLang="ja-JP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𝐺</m:t>
                        </m:r>
                        <m:r>
                          <a:rPr lang="en-US" altLang="ja-JP" i="1"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𝑇</m:t>
                        </m:r>
                        <m:r>
                          <a:rPr lang="en-US" altLang="ja-JP" i="1">
                            <a:latin typeface="Cambria Math"/>
                          </a:rPr>
                          <m:t>=0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=</m:t>
                    </m:r>
                    <m:r>
                      <a:rPr lang="en-US" altLang="ja-JP" i="1">
                        <a:latin typeface="Cambria Math"/>
                      </a:rPr>
                      <m:t>𝐸</m:t>
                    </m:r>
                    <m:r>
                      <a:rPr lang="en-US" altLang="ja-JP" i="1">
                        <a:latin typeface="Cambria Math"/>
                      </a:rPr>
                      <m:t>+</m:t>
                    </m:r>
                    <m:r>
                      <a:rPr lang="en-US" altLang="ja-JP" i="1">
                        <a:latin typeface="Cambria Math"/>
                      </a:rPr>
                      <m:t>𝑃𝑉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en-US" altLang="ja-JP" b="1" dirty="0" smtClean="0">
                    <a:solidFill>
                      <a:srgbClr val="FF0000"/>
                    </a:solidFill>
                  </a:rPr>
                  <a:t>(enthalpy)</a:t>
                </a:r>
                <a:endParaRPr lang="en-US" altLang="ja-JP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508254"/>
                <a:ext cx="4176464" cy="646331"/>
              </a:xfrm>
              <a:prstGeom prst="rect">
                <a:avLst/>
              </a:prstGeom>
              <a:blipFill rotWithShape="1">
                <a:blip r:embed="rId5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32040" y="2420887"/>
            <a:ext cx="3888432" cy="115212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2800" dirty="0" smtClean="0"/>
              <a:t>The lowest </a:t>
            </a:r>
            <a:r>
              <a:rPr kumimoji="1" lang="en-US" altLang="ja-JP" sz="2800" dirty="0" smtClean="0">
                <a:latin typeface="HGP明朝E" pitchFamily="18" charset="-128"/>
                <a:ea typeface="HGP明朝E" pitchFamily="18" charset="-128"/>
              </a:rPr>
              <a:t>ΔH</a:t>
            </a:r>
            <a:r>
              <a:rPr kumimoji="1" lang="en-US" altLang="ja-JP" sz="2800" dirty="0" smtClean="0"/>
              <a:t> point</a:t>
            </a:r>
            <a:endParaRPr lang="en-US" altLang="ja-JP" sz="2800" b="1" dirty="0" smtClean="0"/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</a:rPr>
              <a:t>⇒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Most stable structure</a:t>
            </a:r>
            <a:endParaRPr kumimoji="1" lang="en-US" altLang="ja-JP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0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5269</TotalTime>
  <Words>878</Words>
  <Application>Microsoft Office PowerPoint</Application>
  <PresentationFormat>画面に合わせる (4:3)</PresentationFormat>
  <Paragraphs>244</Paragraphs>
  <Slides>12</Slides>
  <Notes>12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​​テーマ</vt:lpstr>
      <vt:lpstr>High-pressure phase of calcium: Prediction of phase Ⅵ  and upper-pressure phases  from first principle</vt:lpstr>
      <vt:lpstr>Contents</vt:lpstr>
      <vt:lpstr>What’s “High-pressure phase”?</vt:lpstr>
      <vt:lpstr>An interesting property pressure-induced superconductivity</vt:lpstr>
      <vt:lpstr>What’s “phase Ⅵ”?</vt:lpstr>
      <vt:lpstr>First principles calculations</vt:lpstr>
      <vt:lpstr>Motivation</vt:lpstr>
      <vt:lpstr>Computational details</vt:lpstr>
      <vt:lpstr>Comparing enthalpies</vt:lpstr>
      <vt:lpstr>PowerPoint プレゼンテーション</vt:lpstr>
      <vt:lpstr>Superconductivity</vt:lpstr>
      <vt:lpstr>Summary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High-pressure phase of calcium: Prediction of phase Ⅵ and upper-pressure phases</dc:title>
  <dc:creator>Yuta</dc:creator>
  <cp:lastModifiedBy>Yuta</cp:lastModifiedBy>
  <cp:revision>708</cp:revision>
  <cp:lastPrinted>2011-05-09T07:07:52Z</cp:lastPrinted>
  <dcterms:created xsi:type="dcterms:W3CDTF">2011-04-27T18:49:49Z</dcterms:created>
  <dcterms:modified xsi:type="dcterms:W3CDTF">2011-05-17T08:57:55Z</dcterms:modified>
</cp:coreProperties>
</file>