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7"/>
  </p:notesMasterIdLst>
  <p:sldIdLst>
    <p:sldId id="256" r:id="rId2"/>
    <p:sldId id="257" r:id="rId3"/>
    <p:sldId id="267" r:id="rId4"/>
    <p:sldId id="258" r:id="rId5"/>
    <p:sldId id="266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70" r:id="rId14"/>
    <p:sldId id="268" r:id="rId15"/>
    <p:sldId id="259" r:id="rId16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45" autoAdjust="0"/>
    <p:restoredTop sz="94660"/>
  </p:normalViewPr>
  <p:slideViewPr>
    <p:cSldViewPr>
      <p:cViewPr>
        <p:scale>
          <a:sx n="95" d="100"/>
          <a:sy n="95" d="100"/>
        </p:scale>
        <p:origin x="-300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B7884CE-95E0-49D4-8E01-D9FEE0F6BC7A}" type="datetimeFigureOut">
              <a:rPr lang="ja-JP" altLang="en-US"/>
              <a:pPr>
                <a:defRPr/>
              </a:pPr>
              <a:t>2011/5/17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68AFE2D-EE91-4165-8386-ED288E954C7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22768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536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9B4808-B0B3-420F-85CA-45E373178F00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3584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07A81D-8B50-453F-8123-8272B47A192B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3555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CD460B-8BCC-4522-9713-3251F9D805AC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7411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D4C4ED-43A3-43D7-9346-8329CF89416A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9459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398B85-3946-4B9F-A64A-1E17D7604C20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1507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9F2460-9B6E-46C1-954A-E03EDF71FED8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560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505871-21F6-41FA-8823-D225372A83F1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7651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A0EBF9-C14A-4F36-98AA-E50A170D8465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9699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8027BA-B970-4732-A6AC-22638B98F0C7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31747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9E851D-AA93-49B3-94C9-15316B3BA14B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スライド イメージ プレースホル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33795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B8E607-E22E-41B5-BCB2-72576FE80204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2" name="サブタイトル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FE2DE46-5AAF-478B-BFFC-9ADF61D1326F}" type="datetimeFigureOut">
              <a:rPr lang="ja-JP" altLang="en-US" smtClean="0"/>
              <a:pPr>
                <a:defRPr/>
              </a:pPr>
              <a:t>2011/5/17</a:t>
            </a:fld>
            <a:endParaRPr lang="ja-JP" altLang="en-US"/>
          </a:p>
        </p:txBody>
      </p:sp>
      <p:sp>
        <p:nvSpPr>
          <p:cNvPr id="20" name="フッター プレースホルダー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97411A6-DBB4-40BB-B430-1460098A8CC7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円/楕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32A0107-AA24-477F-8274-A2A4AA4CC4F2}" type="datetimeFigureOut">
              <a:rPr lang="ja-JP" altLang="en-US" smtClean="0"/>
              <a:pPr>
                <a:defRPr/>
              </a:pPr>
              <a:t>2011/5/17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4FE2285-BD93-46C3-9FAD-6DA74CFEB95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32A0107-AA24-477F-8274-A2A4AA4CC4F2}" type="datetimeFigureOut">
              <a:rPr lang="ja-JP" altLang="en-US" smtClean="0"/>
              <a:pPr>
                <a:defRPr/>
              </a:pPr>
              <a:t>2011/5/17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4FE2285-BD93-46C3-9FAD-6DA74CFEB95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B83FC22-D537-4092-8D3C-3085A751BFA7}" type="datetimeFigureOut">
              <a:rPr lang="ja-JP" altLang="en-US" smtClean="0"/>
              <a:pPr>
                <a:defRPr/>
              </a:pPr>
              <a:t>2011/5/17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E285179-B27A-42B4-843A-801B586A70C4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35B7415-8F64-4B7E-9900-3ED3B24D9364}" type="datetimeFigureOut">
              <a:rPr lang="ja-JP" altLang="en-US" smtClean="0"/>
              <a:pPr>
                <a:defRPr/>
              </a:pPr>
              <a:t>2011/5/17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5C8B009-5B12-41D1-8B01-59DF5C854A1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" name="正方形/長方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円/楕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円/楕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DD65A49-3BF1-4D97-9620-E8B513FE2131}" type="datetimeFigureOut">
              <a:rPr lang="ja-JP" altLang="en-US" smtClean="0"/>
              <a:pPr>
                <a:defRPr/>
              </a:pPr>
              <a:t>2011/5/17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5284463-0FBE-4F9A-9718-9E5FC9079A07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F274BD4-2F39-4C5C-833B-8B371117D5B6}" type="datetimeFigureOut">
              <a:rPr lang="ja-JP" altLang="en-US" smtClean="0"/>
              <a:pPr>
                <a:defRPr/>
              </a:pPr>
              <a:t>2011/5/17</a:t>
            </a:fld>
            <a:endParaRPr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E4B856D-4116-4C0E-9744-22FED7A1D3E8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EE94D33-7C91-438F-8292-CB076CE84A78}" type="datetimeFigureOut">
              <a:rPr lang="ja-JP" altLang="en-US" smtClean="0"/>
              <a:pPr>
                <a:defRPr/>
              </a:pPr>
              <a:t>2011/5/17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167307B-CB86-4972-9D7E-4AEB52DC9493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87CAD0F-19B5-45B5-ACFB-9CD991F26BC5}" type="datetimeFigureOut">
              <a:rPr lang="ja-JP" altLang="en-US" smtClean="0"/>
              <a:pPr>
                <a:defRPr/>
              </a:pPr>
              <a:t>2011/5/17</a:t>
            </a:fld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E06AE6E-6F9F-4DC4-81CD-338EA9D3FD73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6" name="正方形/長方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32A0107-AA24-477F-8274-A2A4AA4CC4F2}" type="datetimeFigureOut">
              <a:rPr lang="ja-JP" altLang="en-US" smtClean="0"/>
              <a:pPr>
                <a:defRPr/>
              </a:pPr>
              <a:t>2011/5/17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4FE2285-BD93-46C3-9FAD-6DA74CFEB95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D0B0FD0-CF4C-4105-A71C-0356E94CC8D8}" type="datetimeFigureOut">
              <a:rPr lang="ja-JP" altLang="en-US" smtClean="0"/>
              <a:pPr>
                <a:defRPr/>
              </a:pPr>
              <a:t>2011/5/17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F6DF0D7-BC27-4724-90F9-7B910CFE2E2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9" name="フローチャート: 処理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フローチャート: 処理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パイ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円/楕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ドーナ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タイトル プレースホルダー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4" name="日付プレースホルダー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632A0107-AA24-477F-8274-A2A4AA4CC4F2}" type="datetimeFigureOut">
              <a:rPr lang="ja-JP" altLang="en-US" smtClean="0"/>
              <a:pPr>
                <a:defRPr/>
              </a:pPr>
              <a:t>2011/5/17</a:t>
            </a:fld>
            <a:endParaRPr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22" name="スライド番号プレースホルダー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24FE2285-BD93-46C3-9FAD-6DA74CFEB95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5" name="正方形/長方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1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タイトル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25202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sz="3600" dirty="0" smtClean="0">
                <a:latin typeface="+mj-ea"/>
              </a:rPr>
              <a:t>Pulsed Propagation of Polariton Luminescence</a:t>
            </a:r>
            <a:endParaRPr lang="ja-JP" altLang="en-US" sz="3600" dirty="0" smtClean="0">
              <a:latin typeface="+mj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707904" y="4869160"/>
            <a:ext cx="4953000" cy="17526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altLang="ja-JP" dirty="0" smtClean="0">
                <a:latin typeface="+mn-ea"/>
              </a:rPr>
              <a:t>Ashida Lab</a:t>
            </a:r>
            <a:r>
              <a:rPr lang="en-US" altLang="ja-JP" dirty="0">
                <a:latin typeface="+mn-ea"/>
              </a:rPr>
              <a:t>. </a:t>
            </a:r>
            <a:endParaRPr lang="en-US" altLang="ja-JP" dirty="0" smtClean="0">
              <a:latin typeface="+mn-ea"/>
            </a:endParaRPr>
          </a:p>
          <a:p>
            <a:pPr>
              <a:defRPr/>
            </a:pPr>
            <a:r>
              <a:rPr lang="en-US" altLang="ja-JP" dirty="0" smtClean="0">
                <a:latin typeface="+mn-ea"/>
              </a:rPr>
              <a:t>Kenta</a:t>
            </a:r>
            <a:r>
              <a:rPr lang="ja-JP" altLang="en-US" dirty="0" smtClean="0">
                <a:latin typeface="+mn-ea"/>
              </a:rPr>
              <a:t> </a:t>
            </a:r>
            <a:r>
              <a:rPr lang="en-US" altLang="ja-JP" dirty="0" smtClean="0">
                <a:latin typeface="+mn-ea"/>
              </a:rPr>
              <a:t>Kamizono</a:t>
            </a:r>
            <a:endParaRPr lang="ja-JP" altLang="en-US" dirty="0">
              <a:latin typeface="+mn-ea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403648" y="3883626"/>
            <a:ext cx="648072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M. Kuwata, T. Kuga, H. Akiyama, T. Hirano, and M. Matsuoka</a:t>
            </a:r>
          </a:p>
          <a:p>
            <a:pPr algn="r"/>
            <a:r>
              <a:rPr lang="en-US" altLang="ja-JP" sz="2000" dirty="0"/>
              <a:t>Phys. Rev. Lett. 61 1226 (1988</a:t>
            </a:r>
            <a:r>
              <a:rPr lang="en-US" altLang="ja-JP" sz="2000" dirty="0" smtClean="0"/>
              <a:t>)</a:t>
            </a:r>
            <a:r>
              <a:rPr kumimoji="1" lang="en-US" altLang="ja-JP" sz="2000" dirty="0" smtClean="0"/>
              <a:t> 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308304" y="260648"/>
            <a:ext cx="1484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18 May.2011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ja-JP" smtClean="0"/>
              <a:t>delay time against photon energy</a:t>
            </a:r>
            <a:endParaRPr lang="ja-JP" altLang="en-US" smtClean="0"/>
          </a:p>
        </p:txBody>
      </p:sp>
      <p:sp>
        <p:nvSpPr>
          <p:cNvPr id="32770" name="コンテンツ プレースホルダ 2"/>
          <p:cNvSpPr>
            <a:spLocks noGrp="1"/>
          </p:cNvSpPr>
          <p:nvPr>
            <p:ph idx="1"/>
          </p:nvPr>
        </p:nvSpPr>
        <p:spPr>
          <a:xfrm>
            <a:off x="6445862" y="2204864"/>
            <a:ext cx="2662642" cy="2527151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sz="2000" dirty="0" smtClean="0"/>
              <a:t>excitons </a:t>
            </a:r>
            <a:r>
              <a:rPr lang="en-US" altLang="ja-JP" sz="2000" dirty="0" smtClean="0"/>
              <a:t>travel in the sample with their polariton group velocities </a:t>
            </a:r>
            <a:r>
              <a:rPr lang="en-US" altLang="ja-JP" sz="2000" i="1" dirty="0" smtClean="0"/>
              <a:t>v</a:t>
            </a:r>
            <a:r>
              <a:rPr lang="en-US" altLang="ja-JP" sz="2000" i="1" baseline="-25000" dirty="0" smtClean="0"/>
              <a:t>g</a:t>
            </a:r>
            <a:r>
              <a:rPr lang="en-US" altLang="ja-JP" sz="2000" dirty="0" smtClean="0"/>
              <a:t>.</a:t>
            </a:r>
          </a:p>
          <a:p>
            <a:pPr eaLnBrk="1" hangingPunct="1"/>
            <a:r>
              <a:rPr lang="en-US" altLang="ja-JP" sz="2000" dirty="0" smtClean="0"/>
              <a:t>Delay time is d/</a:t>
            </a:r>
            <a:r>
              <a:rPr lang="en-US" altLang="ja-JP" sz="2000" i="1" dirty="0" smtClean="0"/>
              <a:t> v</a:t>
            </a:r>
            <a:r>
              <a:rPr lang="en-US" altLang="ja-JP" sz="2000" i="1" baseline="-25000" dirty="0" smtClean="0"/>
              <a:t>g </a:t>
            </a:r>
          </a:p>
          <a:p>
            <a:pPr eaLnBrk="1" hangingPunct="1"/>
            <a:r>
              <a:rPr lang="en-US" altLang="ja-JP" sz="2000" dirty="0"/>
              <a:t>The thickness d is 2.56 μm</a:t>
            </a:r>
            <a:r>
              <a:rPr lang="en-US" altLang="ja-JP" sz="2000" dirty="0" smtClean="0"/>
              <a:t>.</a:t>
            </a:r>
          </a:p>
        </p:txBody>
      </p:sp>
      <p:pic>
        <p:nvPicPr>
          <p:cNvPr id="3277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3608" y="1739900"/>
            <a:ext cx="5256212" cy="390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テキスト ボックス 3"/>
          <p:cNvSpPr txBox="1">
            <a:spLocks noChangeArrowheads="1"/>
          </p:cNvSpPr>
          <p:nvPr/>
        </p:nvSpPr>
        <p:spPr bwMode="auto">
          <a:xfrm>
            <a:off x="0" y="-26988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Calibri" pitchFamily="34" charset="0"/>
              </a:rPr>
              <a:t>Result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211119" y="5805264"/>
            <a:ext cx="511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minimum </a:t>
            </a:r>
            <a:r>
              <a:rPr lang="en-US" altLang="ja-JP" i="1" dirty="0"/>
              <a:t>v</a:t>
            </a:r>
            <a:r>
              <a:rPr lang="en-US" altLang="ja-JP" i="1" baseline="-25000" dirty="0"/>
              <a:t>g</a:t>
            </a:r>
            <a:r>
              <a:rPr lang="en-US" altLang="ja-JP" i="1" dirty="0"/>
              <a:t> </a:t>
            </a:r>
            <a:r>
              <a:rPr lang="en-US" altLang="ja-JP" dirty="0"/>
              <a:t>: light speed </a:t>
            </a:r>
            <a:r>
              <a:rPr lang="en-US" altLang="ja-JP" i="1" dirty="0"/>
              <a:t>c</a:t>
            </a:r>
            <a:r>
              <a:rPr lang="en-US" altLang="ja-JP" dirty="0"/>
              <a:t> = 1.3×10</a:t>
            </a:r>
            <a:r>
              <a:rPr lang="en-US" altLang="ja-JP" baseline="30000" dirty="0"/>
              <a:t>4</a:t>
            </a:r>
            <a:r>
              <a:rPr lang="en-US" altLang="ja-JP" dirty="0"/>
              <a:t> : </a:t>
            </a:r>
            <a:r>
              <a:rPr lang="en-US" altLang="ja-JP" dirty="0" smtClean="0"/>
              <a:t>3.0×10</a:t>
            </a:r>
            <a:r>
              <a:rPr lang="en-US" altLang="ja-JP" baseline="30000" dirty="0" smtClean="0"/>
              <a:t>8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Conclusion</a:t>
            </a:r>
            <a:endParaRPr lang="ja-JP" altLang="en-US" dirty="0" smtClean="0"/>
          </a:p>
        </p:txBody>
      </p:sp>
      <p:sp>
        <p:nvSpPr>
          <p:cNvPr id="34818" name="コンテンツ プレースホルダ 2"/>
          <p:cNvSpPr>
            <a:spLocks noGrp="1"/>
          </p:cNvSpPr>
          <p:nvPr>
            <p:ph idx="1"/>
          </p:nvPr>
        </p:nvSpPr>
        <p:spPr>
          <a:xfrm>
            <a:off x="1022920" y="1600201"/>
            <a:ext cx="8121080" cy="398904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ja-JP" sz="2800" dirty="0" smtClean="0"/>
              <a:t>The peaks found in the time-integrated spectra do not correspond to the population maximum due to the accumulation of EP’s at bottleneck region.</a:t>
            </a:r>
          </a:p>
          <a:p>
            <a:pPr eaLnBrk="1" hangingPunct="1"/>
            <a:r>
              <a:rPr lang="en-US" altLang="ja-JP" sz="2800" dirty="0" smtClean="0"/>
              <a:t>The propagation character of photocreated excitons can be explained with the polariton propagation</a:t>
            </a:r>
            <a:r>
              <a:rPr lang="en-US" altLang="ja-JP" sz="2800" dirty="0" smtClean="0"/>
              <a:t>.</a:t>
            </a:r>
          </a:p>
          <a:p>
            <a:pPr eaLnBrk="1" hangingPunct="1"/>
            <a:r>
              <a:rPr lang="en-US" altLang="ja-JP" sz="2800" dirty="0" smtClean="0"/>
              <a:t>Time-resolved exciton luminescence spectra do not reflect the population dynamics in general.</a:t>
            </a:r>
            <a:endParaRPr lang="ja-JP" altLang="en-US" sz="2800" dirty="0" smtClean="0"/>
          </a:p>
          <a:p>
            <a:pPr eaLnBrk="1" hangingPunct="1"/>
            <a:r>
              <a:rPr lang="en-US" altLang="ja-JP" sz="2800" dirty="0" smtClean="0"/>
              <a:t>The spatial inhomogeneity of the EP distribution is essential important in the study of exciton dynamics from time-resolved emission spectra.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5657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CuCl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35608" y="1447800"/>
            <a:ext cx="4000488" cy="2195679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en-US" altLang="ja-JP" dirty="0" smtClean="0"/>
              <a:t>Zinc Blend</a:t>
            </a:r>
          </a:p>
          <a:p>
            <a:pPr>
              <a:lnSpc>
                <a:spcPct val="150000"/>
              </a:lnSpc>
            </a:pPr>
            <a:r>
              <a:rPr lang="en-US" altLang="ja-JP" dirty="0"/>
              <a:t>direct transition </a:t>
            </a:r>
            <a:r>
              <a:rPr lang="en-US" altLang="ja-JP" dirty="0" smtClean="0"/>
              <a:t>semiconductor</a:t>
            </a:r>
          </a:p>
          <a:p>
            <a:pPr>
              <a:lnSpc>
                <a:spcPct val="150000"/>
              </a:lnSpc>
            </a:pPr>
            <a:r>
              <a:rPr lang="en-US" altLang="ja-JP" dirty="0" err="1" smtClean="0"/>
              <a:t>E</a:t>
            </a:r>
            <a:r>
              <a:rPr lang="en-US" altLang="ja-JP" baseline="-25000" dirty="0" err="1" smtClean="0"/>
              <a:t>g</a:t>
            </a:r>
            <a:r>
              <a:rPr lang="en-US" altLang="ja-JP" dirty="0" smtClean="0"/>
              <a:t> (2K</a:t>
            </a:r>
            <a:r>
              <a:rPr lang="en-US" altLang="ja-JP" dirty="0"/>
              <a:t>):3.399eV</a:t>
            </a:r>
          </a:p>
          <a:p>
            <a:r>
              <a:rPr lang="en-US" altLang="ja-JP" dirty="0" smtClean="0"/>
              <a:t>Binding energy (77K</a:t>
            </a:r>
            <a:r>
              <a:rPr lang="en-US" altLang="ja-JP" dirty="0"/>
              <a:t>):197meV</a:t>
            </a:r>
          </a:p>
          <a:p>
            <a:endParaRPr kumimoji="1" lang="ja-JP" altLang="en-US" dirty="0"/>
          </a:p>
        </p:txBody>
      </p:sp>
      <p:grpSp>
        <p:nvGrpSpPr>
          <p:cNvPr id="16" name="グループ化 15"/>
          <p:cNvGrpSpPr/>
          <p:nvPr/>
        </p:nvGrpSpPr>
        <p:grpSpPr>
          <a:xfrm>
            <a:off x="5751424" y="2425052"/>
            <a:ext cx="2994835" cy="3227215"/>
            <a:chOff x="5988447" y="764704"/>
            <a:chExt cx="2994835" cy="3227215"/>
          </a:xfrm>
        </p:grpSpPr>
        <p:cxnSp>
          <p:nvCxnSpPr>
            <p:cNvPr id="4" name="直線矢印コネクタ 3"/>
            <p:cNvCxnSpPr/>
            <p:nvPr/>
          </p:nvCxnSpPr>
          <p:spPr>
            <a:xfrm>
              <a:off x="6015743" y="3637976"/>
              <a:ext cx="2967539" cy="550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線矢印コネクタ 4"/>
            <p:cNvCxnSpPr/>
            <p:nvPr/>
          </p:nvCxnSpPr>
          <p:spPr>
            <a:xfrm flipV="1">
              <a:off x="7435430" y="882319"/>
              <a:ext cx="0" cy="276116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フリーフォーム 5"/>
            <p:cNvSpPr/>
            <p:nvPr/>
          </p:nvSpPr>
          <p:spPr>
            <a:xfrm>
              <a:off x="5988447" y="2624194"/>
              <a:ext cx="2893326" cy="361671"/>
            </a:xfrm>
            <a:custGeom>
              <a:avLst/>
              <a:gdLst>
                <a:gd name="connsiteX0" fmla="*/ 0 w 2879678"/>
                <a:gd name="connsiteY0" fmla="*/ 723342 h 723342"/>
                <a:gd name="connsiteX1" fmla="*/ 1460311 w 2879678"/>
                <a:gd name="connsiteY1" fmla="*/ 10 h 723342"/>
                <a:gd name="connsiteX2" fmla="*/ 2879678 w 2879678"/>
                <a:gd name="connsiteY2" fmla="*/ 709694 h 723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79678" h="723342">
                  <a:moveTo>
                    <a:pt x="0" y="723342"/>
                  </a:moveTo>
                  <a:cubicBezTo>
                    <a:pt x="490182" y="362813"/>
                    <a:pt x="980365" y="2285"/>
                    <a:pt x="1460311" y="10"/>
                  </a:cubicBezTo>
                  <a:cubicBezTo>
                    <a:pt x="1940257" y="-2265"/>
                    <a:pt x="2409967" y="353714"/>
                    <a:pt x="2879678" y="709694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フリーフォーム 6"/>
            <p:cNvSpPr/>
            <p:nvPr/>
          </p:nvSpPr>
          <p:spPr>
            <a:xfrm>
              <a:off x="6002736" y="2847969"/>
              <a:ext cx="2879037" cy="595455"/>
            </a:xfrm>
            <a:custGeom>
              <a:avLst/>
              <a:gdLst>
                <a:gd name="connsiteX0" fmla="*/ 0 w 2879678"/>
                <a:gd name="connsiteY0" fmla="*/ 1296537 h 1296537"/>
                <a:gd name="connsiteX1" fmla="*/ 1446663 w 2879678"/>
                <a:gd name="connsiteY1" fmla="*/ 0 h 1296537"/>
                <a:gd name="connsiteX2" fmla="*/ 2879678 w 2879678"/>
                <a:gd name="connsiteY2" fmla="*/ 1296537 h 1296537"/>
                <a:gd name="connsiteX0" fmla="*/ 0 w 2893326"/>
                <a:gd name="connsiteY0" fmla="*/ 1296638 h 1296638"/>
                <a:gd name="connsiteX1" fmla="*/ 1446663 w 2893326"/>
                <a:gd name="connsiteY1" fmla="*/ 101 h 1296638"/>
                <a:gd name="connsiteX2" fmla="*/ 2893326 w 2893326"/>
                <a:gd name="connsiteY2" fmla="*/ 1242047 h 1296638"/>
                <a:gd name="connsiteX0" fmla="*/ 0 w 2893326"/>
                <a:gd name="connsiteY0" fmla="*/ 1241946 h 1241946"/>
                <a:gd name="connsiteX1" fmla="*/ 1446663 w 2893326"/>
                <a:gd name="connsiteY1" fmla="*/ 0 h 1241946"/>
                <a:gd name="connsiteX2" fmla="*/ 2893326 w 2893326"/>
                <a:gd name="connsiteY2" fmla="*/ 1241946 h 1241946"/>
                <a:gd name="connsiteX0" fmla="*/ 0 w 2947917"/>
                <a:gd name="connsiteY0" fmla="*/ 1242003 h 1282946"/>
                <a:gd name="connsiteX1" fmla="*/ 1446663 w 2947917"/>
                <a:gd name="connsiteY1" fmla="*/ 57 h 1282946"/>
                <a:gd name="connsiteX2" fmla="*/ 2947917 w 2947917"/>
                <a:gd name="connsiteY2" fmla="*/ 1282946 h 1282946"/>
                <a:gd name="connsiteX0" fmla="*/ 0 w 2906974"/>
                <a:gd name="connsiteY0" fmla="*/ 1241972 h 1269267"/>
                <a:gd name="connsiteX1" fmla="*/ 1446663 w 2906974"/>
                <a:gd name="connsiteY1" fmla="*/ 26 h 1269267"/>
                <a:gd name="connsiteX2" fmla="*/ 2906974 w 2906974"/>
                <a:gd name="connsiteY2" fmla="*/ 1269267 h 1269267"/>
                <a:gd name="connsiteX0" fmla="*/ 0 w 2879679"/>
                <a:gd name="connsiteY0" fmla="*/ 1241953 h 1241953"/>
                <a:gd name="connsiteX1" fmla="*/ 1446663 w 2879679"/>
                <a:gd name="connsiteY1" fmla="*/ 7 h 1241953"/>
                <a:gd name="connsiteX2" fmla="*/ 2879679 w 2879679"/>
                <a:gd name="connsiteY2" fmla="*/ 1228305 h 1241953"/>
                <a:gd name="connsiteX0" fmla="*/ 0 w 2866031"/>
                <a:gd name="connsiteY0" fmla="*/ 1242123 h 1242123"/>
                <a:gd name="connsiteX1" fmla="*/ 1446663 w 2866031"/>
                <a:gd name="connsiteY1" fmla="*/ 177 h 1242123"/>
                <a:gd name="connsiteX2" fmla="*/ 2866031 w 2866031"/>
                <a:gd name="connsiteY2" fmla="*/ 1173884 h 1242123"/>
                <a:gd name="connsiteX0" fmla="*/ 0 w 2866031"/>
                <a:gd name="connsiteY0" fmla="*/ 1241973 h 1241973"/>
                <a:gd name="connsiteX1" fmla="*/ 1446663 w 2866031"/>
                <a:gd name="connsiteY1" fmla="*/ 27 h 1241973"/>
                <a:gd name="connsiteX2" fmla="*/ 2866031 w 2866031"/>
                <a:gd name="connsiteY2" fmla="*/ 1214678 h 1241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66031" h="1241973">
                  <a:moveTo>
                    <a:pt x="0" y="1241973"/>
                  </a:moveTo>
                  <a:cubicBezTo>
                    <a:pt x="483358" y="593704"/>
                    <a:pt x="968991" y="4576"/>
                    <a:pt x="1446663" y="27"/>
                  </a:cubicBezTo>
                  <a:cubicBezTo>
                    <a:pt x="1924335" y="-4522"/>
                    <a:pt x="2389496" y="566409"/>
                    <a:pt x="2866031" y="1214678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 7"/>
            <p:cNvSpPr/>
            <p:nvPr/>
          </p:nvSpPr>
          <p:spPr>
            <a:xfrm>
              <a:off x="5988447" y="2847996"/>
              <a:ext cx="2893326" cy="420904"/>
            </a:xfrm>
            <a:custGeom>
              <a:avLst/>
              <a:gdLst>
                <a:gd name="connsiteX0" fmla="*/ 0 w 2879678"/>
                <a:gd name="connsiteY0" fmla="*/ 723342 h 723342"/>
                <a:gd name="connsiteX1" fmla="*/ 1460311 w 2879678"/>
                <a:gd name="connsiteY1" fmla="*/ 10 h 723342"/>
                <a:gd name="connsiteX2" fmla="*/ 2879678 w 2879678"/>
                <a:gd name="connsiteY2" fmla="*/ 709694 h 723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79678" h="723342">
                  <a:moveTo>
                    <a:pt x="0" y="723342"/>
                  </a:moveTo>
                  <a:cubicBezTo>
                    <a:pt x="490182" y="362813"/>
                    <a:pt x="980365" y="2285"/>
                    <a:pt x="1460311" y="10"/>
                  </a:cubicBezTo>
                  <a:cubicBezTo>
                    <a:pt x="1940257" y="-2265"/>
                    <a:pt x="2409967" y="353714"/>
                    <a:pt x="2879678" y="709694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 8"/>
            <p:cNvSpPr/>
            <p:nvPr/>
          </p:nvSpPr>
          <p:spPr>
            <a:xfrm>
              <a:off x="6015743" y="1041064"/>
              <a:ext cx="2866030" cy="859818"/>
            </a:xfrm>
            <a:custGeom>
              <a:avLst/>
              <a:gdLst>
                <a:gd name="connsiteX0" fmla="*/ 0 w 2866030"/>
                <a:gd name="connsiteY0" fmla="*/ 0 h 859818"/>
                <a:gd name="connsiteX1" fmla="*/ 1419367 w 2866030"/>
                <a:gd name="connsiteY1" fmla="*/ 859809 h 859818"/>
                <a:gd name="connsiteX2" fmla="*/ 2866030 w 2866030"/>
                <a:gd name="connsiteY2" fmla="*/ 13648 h 859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66030" h="859818">
                  <a:moveTo>
                    <a:pt x="0" y="0"/>
                  </a:moveTo>
                  <a:cubicBezTo>
                    <a:pt x="470847" y="428767"/>
                    <a:pt x="941695" y="857534"/>
                    <a:pt x="1419367" y="859809"/>
                  </a:cubicBezTo>
                  <a:cubicBezTo>
                    <a:pt x="1897039" y="862084"/>
                    <a:pt x="2381534" y="437866"/>
                    <a:pt x="2866030" y="13648"/>
                  </a:cubicBezTo>
                </a:path>
              </a:pathLst>
            </a:cu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7596336" y="764704"/>
              <a:ext cx="296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E</a:t>
              </a:r>
              <a:endParaRPr kumimoji="1" lang="ja-JP" altLang="en-US" dirty="0"/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8748464" y="3622587"/>
              <a:ext cx="234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ｋ</a:t>
              </a:r>
              <a:endParaRPr kumimoji="1" lang="ja-JP" altLang="en-US" dirty="0"/>
            </a:p>
          </p:txBody>
        </p:sp>
        <p:cxnSp>
          <p:nvCxnSpPr>
            <p:cNvPr id="12" name="直線矢印コネクタ 11"/>
            <p:cNvCxnSpPr/>
            <p:nvPr/>
          </p:nvCxnSpPr>
          <p:spPr>
            <a:xfrm>
              <a:off x="7596336" y="1900882"/>
              <a:ext cx="3962" cy="723312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テキスト ボックス 12"/>
            <p:cNvSpPr txBox="1"/>
            <p:nvPr/>
          </p:nvSpPr>
          <p:spPr>
            <a:xfrm>
              <a:off x="7600298" y="2150542"/>
              <a:ext cx="4090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Z3</a:t>
              </a:r>
              <a:endParaRPr kumimoji="1" lang="ja-JP" altLang="en-US" dirty="0"/>
            </a:p>
          </p:txBody>
        </p:sp>
        <p:cxnSp>
          <p:nvCxnSpPr>
            <p:cNvPr id="14" name="直線矢印コネクタ 13"/>
            <p:cNvCxnSpPr/>
            <p:nvPr/>
          </p:nvCxnSpPr>
          <p:spPr>
            <a:xfrm>
              <a:off x="7266722" y="1900882"/>
              <a:ext cx="0" cy="947114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テキスト ボックス 14"/>
            <p:cNvSpPr txBox="1"/>
            <p:nvPr/>
          </p:nvSpPr>
          <p:spPr>
            <a:xfrm>
              <a:off x="6617089" y="2150542"/>
              <a:ext cx="691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Z1,Z2</a:t>
              </a:r>
              <a:endParaRPr kumimoji="1" lang="ja-JP" altLang="en-US" dirty="0"/>
            </a:p>
          </p:txBody>
        </p:sp>
      </p:grpSp>
      <p:grpSp>
        <p:nvGrpSpPr>
          <p:cNvPr id="17" name="グループ化 16"/>
          <p:cNvGrpSpPr>
            <a:grpSpLocks/>
          </p:cNvGrpSpPr>
          <p:nvPr/>
        </p:nvGrpSpPr>
        <p:grpSpPr bwMode="auto">
          <a:xfrm>
            <a:off x="1733230" y="3822760"/>
            <a:ext cx="3587749" cy="2017713"/>
            <a:chOff x="5292080" y="2924944"/>
            <a:chExt cx="3588914" cy="2016224"/>
          </a:xfrm>
        </p:grpSpPr>
        <p:grpSp>
          <p:nvGrpSpPr>
            <p:cNvPr id="18" name="グループ化 17"/>
            <p:cNvGrpSpPr>
              <a:grpSpLocks/>
            </p:cNvGrpSpPr>
            <p:nvPr/>
          </p:nvGrpSpPr>
          <p:grpSpPr bwMode="auto">
            <a:xfrm>
              <a:off x="5292080" y="2924944"/>
              <a:ext cx="2397903" cy="2016224"/>
              <a:chOff x="5940152" y="2924944"/>
              <a:chExt cx="2397903" cy="2016224"/>
            </a:xfrm>
          </p:grpSpPr>
          <p:sp>
            <p:nvSpPr>
              <p:cNvPr id="25" name="円/楕円 24"/>
              <p:cNvSpPr/>
              <p:nvPr/>
            </p:nvSpPr>
            <p:spPr>
              <a:xfrm>
                <a:off x="6877081" y="3356425"/>
                <a:ext cx="142921" cy="144356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6" name="直線コネクタ 25"/>
              <p:cNvCxnSpPr/>
              <p:nvPr/>
            </p:nvCxnSpPr>
            <p:spPr>
              <a:xfrm rot="5400000">
                <a:off x="6178249" y="3717316"/>
                <a:ext cx="1296030" cy="0"/>
              </a:xfrm>
              <a:prstGeom prst="line">
                <a:avLst/>
              </a:prstGeom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27" name="円/楕円 26"/>
              <p:cNvSpPr/>
              <p:nvPr/>
            </p:nvSpPr>
            <p:spPr>
              <a:xfrm>
                <a:off x="5940152" y="3356425"/>
                <a:ext cx="144509" cy="14435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円/楕円 27"/>
              <p:cNvSpPr/>
              <p:nvPr/>
            </p:nvSpPr>
            <p:spPr>
              <a:xfrm>
                <a:off x="7575808" y="3356425"/>
                <a:ext cx="144509" cy="14435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円/楕円 28"/>
              <p:cNvSpPr/>
              <p:nvPr/>
            </p:nvSpPr>
            <p:spPr>
              <a:xfrm>
                <a:off x="7575808" y="4796812"/>
                <a:ext cx="144509" cy="14435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円/楕円 29"/>
              <p:cNvSpPr/>
              <p:nvPr/>
            </p:nvSpPr>
            <p:spPr>
              <a:xfrm>
                <a:off x="8172902" y="2924944"/>
                <a:ext cx="144509" cy="14435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円/楕円 30"/>
              <p:cNvSpPr/>
              <p:nvPr/>
            </p:nvSpPr>
            <p:spPr>
              <a:xfrm>
                <a:off x="5940152" y="4796812"/>
                <a:ext cx="144509" cy="14435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円/楕円 31"/>
              <p:cNvSpPr/>
              <p:nvPr/>
            </p:nvSpPr>
            <p:spPr>
              <a:xfrm>
                <a:off x="6753216" y="2924944"/>
                <a:ext cx="144509" cy="14435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円/楕円 32"/>
              <p:cNvSpPr/>
              <p:nvPr/>
            </p:nvSpPr>
            <p:spPr>
              <a:xfrm>
                <a:off x="8193545" y="4365330"/>
                <a:ext cx="144510" cy="14435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4" name="直線コネクタ 33"/>
              <p:cNvCxnSpPr>
                <a:stCxn id="27" idx="6"/>
                <a:endCxn id="28" idx="2"/>
              </p:cNvCxnSpPr>
              <p:nvPr/>
            </p:nvCxnSpPr>
            <p:spPr>
              <a:xfrm>
                <a:off x="6084661" y="3429396"/>
                <a:ext cx="1491147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直線コネクタ 34"/>
              <p:cNvCxnSpPr>
                <a:endCxn id="29" idx="2"/>
              </p:cNvCxnSpPr>
              <p:nvPr/>
            </p:nvCxnSpPr>
            <p:spPr>
              <a:xfrm>
                <a:off x="6084661" y="4869783"/>
                <a:ext cx="1491147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直線コネクタ 35"/>
              <p:cNvCxnSpPr>
                <a:stCxn id="27" idx="4"/>
                <a:endCxn id="31" idx="0"/>
              </p:cNvCxnSpPr>
              <p:nvPr/>
            </p:nvCxnSpPr>
            <p:spPr>
              <a:xfrm rot="5400000">
                <a:off x="5363597" y="4148797"/>
                <a:ext cx="1296030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直線コネクタ 36"/>
              <p:cNvCxnSpPr/>
              <p:nvPr/>
            </p:nvCxnSpPr>
            <p:spPr>
              <a:xfrm rot="5400000">
                <a:off x="6999253" y="4148797"/>
                <a:ext cx="1296030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直線コネクタ 37"/>
              <p:cNvCxnSpPr>
                <a:stCxn id="29" idx="7"/>
                <a:endCxn id="33" idx="3"/>
              </p:cNvCxnSpPr>
              <p:nvPr/>
            </p:nvCxnSpPr>
            <p:spPr>
              <a:xfrm rot="5400000" flipH="1" flipV="1">
                <a:off x="7791160" y="4394403"/>
                <a:ext cx="331542" cy="517693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直線コネクタ 38"/>
              <p:cNvCxnSpPr>
                <a:stCxn id="28" idx="7"/>
                <a:endCxn id="30" idx="3"/>
              </p:cNvCxnSpPr>
              <p:nvPr/>
            </p:nvCxnSpPr>
            <p:spPr>
              <a:xfrm rot="5400000" flipH="1" flipV="1">
                <a:off x="7780043" y="2965133"/>
                <a:ext cx="331542" cy="495461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直線コネクタ 39"/>
              <p:cNvCxnSpPr>
                <a:stCxn id="27" idx="7"/>
                <a:endCxn id="32" idx="2"/>
              </p:cNvCxnSpPr>
              <p:nvPr/>
            </p:nvCxnSpPr>
            <p:spPr>
              <a:xfrm rot="5400000" flipH="1" flipV="1">
                <a:off x="6216670" y="2842088"/>
                <a:ext cx="382305" cy="690787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直線コネクタ 40"/>
              <p:cNvCxnSpPr/>
              <p:nvPr/>
            </p:nvCxnSpPr>
            <p:spPr>
              <a:xfrm>
                <a:off x="6897725" y="2996329"/>
                <a:ext cx="1295821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直線コネクタ 41"/>
              <p:cNvCxnSpPr/>
              <p:nvPr/>
            </p:nvCxnSpPr>
            <p:spPr>
              <a:xfrm rot="5400000">
                <a:off x="7618579" y="3717316"/>
                <a:ext cx="1296030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3" name="円/楕円 42"/>
              <p:cNvSpPr/>
              <p:nvPr/>
            </p:nvSpPr>
            <p:spPr>
              <a:xfrm>
                <a:off x="7956931" y="3860878"/>
                <a:ext cx="144509" cy="14435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円/楕円 43"/>
              <p:cNvSpPr/>
              <p:nvPr/>
            </p:nvSpPr>
            <p:spPr>
              <a:xfrm>
                <a:off x="7042235" y="3140685"/>
                <a:ext cx="142921" cy="14435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円/楕円 44"/>
              <p:cNvSpPr/>
              <p:nvPr/>
            </p:nvSpPr>
            <p:spPr>
              <a:xfrm>
                <a:off x="6661111" y="4076618"/>
                <a:ext cx="142921" cy="144356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円/楕円 45"/>
              <p:cNvSpPr/>
              <p:nvPr/>
            </p:nvSpPr>
            <p:spPr>
              <a:xfrm>
                <a:off x="7452320" y="3645024"/>
                <a:ext cx="144016" cy="144016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円/楕円 46"/>
              <p:cNvSpPr/>
              <p:nvPr/>
            </p:nvSpPr>
            <p:spPr>
              <a:xfrm>
                <a:off x="7236296" y="4581128"/>
                <a:ext cx="144016" cy="144016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円/楕円 47"/>
              <p:cNvSpPr/>
              <p:nvPr/>
            </p:nvSpPr>
            <p:spPr>
              <a:xfrm>
                <a:off x="6372200" y="3861048"/>
                <a:ext cx="144016" cy="144016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円/楕円 48"/>
              <p:cNvSpPr/>
              <p:nvPr/>
            </p:nvSpPr>
            <p:spPr>
              <a:xfrm>
                <a:off x="6753331" y="4365104"/>
                <a:ext cx="144016" cy="144016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0" name="直線コネクタ 49"/>
              <p:cNvCxnSpPr>
                <a:stCxn id="31" idx="7"/>
              </p:cNvCxnSpPr>
              <p:nvPr/>
            </p:nvCxnSpPr>
            <p:spPr>
              <a:xfrm rot="5400000" flipH="1" flipV="1">
                <a:off x="6252373" y="4297534"/>
                <a:ext cx="331542" cy="711431"/>
              </a:xfrm>
              <a:prstGeom prst="line">
                <a:avLst/>
              </a:prstGeom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cxnSp>
            <p:nvCxnSpPr>
              <p:cNvPr id="51" name="直線コネクタ 50"/>
              <p:cNvCxnSpPr/>
              <p:nvPr/>
            </p:nvCxnSpPr>
            <p:spPr>
              <a:xfrm>
                <a:off x="6897725" y="4436716"/>
                <a:ext cx="1295821" cy="0"/>
              </a:xfrm>
              <a:prstGeom prst="line">
                <a:avLst/>
              </a:prstGeom>
            </p:spPr>
            <p:style>
              <a:lnRef idx="1">
                <a:schemeClr val="accent5"/>
              </a:lnRef>
              <a:fillRef idx="0">
                <a:schemeClr val="accent5"/>
              </a:fillRef>
              <a:effectRef idx="0">
                <a:schemeClr val="accent5"/>
              </a:effectRef>
              <a:fontRef idx="minor">
                <a:schemeClr val="tx1"/>
              </a:fontRef>
            </p:style>
          </p:cxnSp>
          <p:sp>
            <p:nvSpPr>
              <p:cNvPr id="52" name="円/楕円 51"/>
              <p:cNvSpPr/>
              <p:nvPr/>
            </p:nvSpPr>
            <p:spPr>
              <a:xfrm>
                <a:off x="6443552" y="4292359"/>
                <a:ext cx="144510" cy="144356"/>
              </a:xfrm>
              <a:prstGeom prst="ellipse">
                <a:avLst/>
              </a:prstGeom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3" name="直線コネクタ 52"/>
              <p:cNvCxnSpPr>
                <a:stCxn id="31" idx="7"/>
                <a:endCxn id="52" idx="3"/>
              </p:cNvCxnSpPr>
              <p:nvPr/>
            </p:nvCxnSpPr>
            <p:spPr>
              <a:xfrm rot="5400000" flipH="1" flipV="1">
                <a:off x="6062643" y="4415879"/>
                <a:ext cx="402927" cy="403356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54" name="直線コネクタ 53"/>
              <p:cNvCxnSpPr>
                <a:stCxn id="52" idx="7"/>
                <a:endCxn id="45" idx="4"/>
              </p:cNvCxnSpPr>
              <p:nvPr/>
            </p:nvCxnSpPr>
            <p:spPr>
              <a:xfrm rot="5400000" flipH="1" flipV="1">
                <a:off x="6603198" y="4185195"/>
                <a:ext cx="93593" cy="165154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55" name="直線コネクタ 54"/>
              <p:cNvCxnSpPr>
                <a:stCxn id="52" idx="0"/>
              </p:cNvCxnSpPr>
              <p:nvPr/>
            </p:nvCxnSpPr>
            <p:spPr>
              <a:xfrm rot="16200000" flipV="1">
                <a:off x="6336514" y="4112272"/>
                <a:ext cx="287125" cy="73049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56" name="円/楕円 55"/>
              <p:cNvSpPr/>
              <p:nvPr/>
            </p:nvSpPr>
            <p:spPr>
              <a:xfrm>
                <a:off x="7669500" y="4149590"/>
                <a:ext cx="142921" cy="142770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57" name="直線コネクタ 56"/>
              <p:cNvCxnSpPr>
                <a:endCxn id="56" idx="1"/>
              </p:cNvCxnSpPr>
              <p:nvPr/>
            </p:nvCxnSpPr>
            <p:spPr>
              <a:xfrm rot="16200000" flipH="1">
                <a:off x="7431512" y="3911581"/>
                <a:ext cx="402927" cy="114337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58" name="直線コネクタ 57"/>
              <p:cNvCxnSpPr>
                <a:stCxn id="56" idx="5"/>
                <a:endCxn id="33" idx="1"/>
              </p:cNvCxnSpPr>
              <p:nvPr/>
            </p:nvCxnSpPr>
            <p:spPr>
              <a:xfrm rot="16200000" flipH="1">
                <a:off x="7946670" y="4116845"/>
                <a:ext cx="114216" cy="42400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59" name="直線コネクタ 58"/>
              <p:cNvCxnSpPr>
                <a:stCxn id="56" idx="7"/>
                <a:endCxn id="43" idx="4"/>
              </p:cNvCxnSpPr>
              <p:nvPr/>
            </p:nvCxnSpPr>
            <p:spPr>
              <a:xfrm rot="5400000" flipH="1" flipV="1">
                <a:off x="7827596" y="3969416"/>
                <a:ext cx="164978" cy="236614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60" name="直線コネクタ 59"/>
              <p:cNvCxnSpPr>
                <a:endCxn id="52" idx="5"/>
              </p:cNvCxnSpPr>
              <p:nvPr/>
            </p:nvCxnSpPr>
            <p:spPr>
              <a:xfrm rot="10800000">
                <a:off x="6567418" y="4416093"/>
                <a:ext cx="668555" cy="236363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61" name="直線コネクタ 60"/>
              <p:cNvCxnSpPr>
                <a:stCxn id="56" idx="3"/>
              </p:cNvCxnSpPr>
              <p:nvPr/>
            </p:nvCxnSpPr>
            <p:spPr>
              <a:xfrm rot="5400000">
                <a:off x="7360013" y="4271562"/>
                <a:ext cx="329956" cy="330307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62" name="直線コネクタ 61"/>
              <p:cNvCxnSpPr>
                <a:stCxn id="32" idx="4"/>
                <a:endCxn id="25" idx="1"/>
              </p:cNvCxnSpPr>
              <p:nvPr/>
            </p:nvCxnSpPr>
            <p:spPr>
              <a:xfrm rot="16200000" flipH="1">
                <a:off x="6707328" y="3188237"/>
                <a:ext cx="309334" cy="7146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63" name="直線コネクタ 62"/>
              <p:cNvCxnSpPr>
                <a:stCxn id="25" idx="4"/>
              </p:cNvCxnSpPr>
              <p:nvPr/>
            </p:nvCxnSpPr>
            <p:spPr>
              <a:xfrm rot="16200000" flipH="1">
                <a:off x="7092372" y="3356951"/>
                <a:ext cx="215741" cy="503401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64" name="直線コネクタ 63"/>
              <p:cNvCxnSpPr>
                <a:stCxn id="25" idx="7"/>
                <a:endCxn id="44" idx="2"/>
              </p:cNvCxnSpPr>
              <p:nvPr/>
            </p:nvCxnSpPr>
            <p:spPr>
              <a:xfrm rot="5400000" flipH="1" flipV="1">
                <a:off x="6938308" y="3274706"/>
                <a:ext cx="164978" cy="42877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65" name="直線コネクタ 64"/>
              <p:cNvCxnSpPr>
                <a:stCxn id="25" idx="3"/>
              </p:cNvCxnSpPr>
              <p:nvPr/>
            </p:nvCxnSpPr>
            <p:spPr>
              <a:xfrm rot="5400000">
                <a:off x="6480280" y="3443432"/>
                <a:ext cx="380719" cy="45417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66" name="円/楕円 65"/>
              <p:cNvSpPr/>
              <p:nvPr/>
            </p:nvSpPr>
            <p:spPr>
              <a:xfrm>
                <a:off x="7062878" y="3954472"/>
                <a:ext cx="144510" cy="14435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円/楕円 66"/>
              <p:cNvSpPr/>
              <p:nvPr/>
            </p:nvSpPr>
            <p:spPr>
              <a:xfrm>
                <a:off x="7309021" y="3500782"/>
                <a:ext cx="142921" cy="144355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8" name="直線コネクタ 67"/>
              <p:cNvCxnSpPr>
                <a:stCxn id="66" idx="7"/>
                <a:endCxn id="67" idx="1"/>
              </p:cNvCxnSpPr>
              <p:nvPr/>
            </p:nvCxnSpPr>
            <p:spPr>
              <a:xfrm rot="5400000" flipH="1" flipV="1">
                <a:off x="7030565" y="3675995"/>
                <a:ext cx="453690" cy="144509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69" name="直線コネクタ 68"/>
              <p:cNvCxnSpPr>
                <a:stCxn id="67" idx="2"/>
                <a:endCxn id="43" idx="0"/>
              </p:cNvCxnSpPr>
              <p:nvPr/>
            </p:nvCxnSpPr>
            <p:spPr>
              <a:xfrm rot="10800000" flipH="1" flipV="1">
                <a:off x="7309021" y="3573753"/>
                <a:ext cx="719370" cy="287125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70" name="直線コネクタ 69"/>
              <p:cNvCxnSpPr>
                <a:stCxn id="67" idx="1"/>
                <a:endCxn id="44" idx="6"/>
              </p:cNvCxnSpPr>
              <p:nvPr/>
            </p:nvCxnSpPr>
            <p:spPr>
              <a:xfrm rot="16200000" flipV="1">
                <a:off x="7103536" y="3295276"/>
                <a:ext cx="307748" cy="144509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71" name="直線コネクタ 70"/>
              <p:cNvCxnSpPr>
                <a:stCxn id="67" idx="3"/>
                <a:endCxn id="28" idx="4"/>
              </p:cNvCxnSpPr>
              <p:nvPr/>
            </p:nvCxnSpPr>
            <p:spPr>
              <a:xfrm rot="5400000" flipH="1" flipV="1">
                <a:off x="7426599" y="3403848"/>
                <a:ext cx="123734" cy="317603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grpSp>
          <p:nvGrpSpPr>
            <p:cNvPr id="19" name="グループ化 18"/>
            <p:cNvGrpSpPr>
              <a:grpSpLocks/>
            </p:cNvGrpSpPr>
            <p:nvPr/>
          </p:nvGrpSpPr>
          <p:grpSpPr bwMode="auto">
            <a:xfrm>
              <a:off x="8099691" y="3429000"/>
              <a:ext cx="781303" cy="369332"/>
              <a:chOff x="8315715" y="3861048"/>
              <a:chExt cx="781303" cy="369332"/>
            </a:xfrm>
          </p:grpSpPr>
          <p:sp>
            <p:nvSpPr>
              <p:cNvPr id="23" name="テキスト ボックス 132"/>
              <p:cNvSpPr txBox="1">
                <a:spLocks noChangeArrowheads="1"/>
              </p:cNvSpPr>
              <p:nvPr/>
            </p:nvSpPr>
            <p:spPr bwMode="auto">
              <a:xfrm>
                <a:off x="8532440" y="3861048"/>
                <a:ext cx="56457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HG明朝B"/>
                    <a:cs typeface="HG明朝B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HG明朝B"/>
                    <a:cs typeface="HG明朝B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HG明朝B"/>
                    <a:cs typeface="HG明朝B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HG明朝B"/>
                    <a:cs typeface="HG明朝B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HG明朝B"/>
                    <a:cs typeface="HG明朝B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HG明朝B"/>
                    <a:cs typeface="HG明朝B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HG明朝B"/>
                    <a:cs typeface="HG明朝B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HG明朝B"/>
                    <a:cs typeface="HG明朝B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HG明朝B"/>
                    <a:cs typeface="HG明朝B"/>
                  </a:defRPr>
                </a:lvl9pPr>
              </a:lstStyle>
              <a:p>
                <a:r>
                  <a:rPr lang="en-US" altLang="ja-JP">
                    <a:latin typeface="Georgia" pitchFamily="18" charset="0"/>
                  </a:rPr>
                  <a:t>Cu</a:t>
                </a:r>
                <a:r>
                  <a:rPr lang="en-US" altLang="ja-JP" baseline="30000">
                    <a:latin typeface="Georgia" pitchFamily="18" charset="0"/>
                  </a:rPr>
                  <a:t>+</a:t>
                </a:r>
                <a:endParaRPr lang="ja-JP" altLang="en-US">
                  <a:latin typeface="Georgia" pitchFamily="18" charset="0"/>
                </a:endParaRPr>
              </a:p>
            </p:txBody>
          </p:sp>
          <p:sp>
            <p:nvSpPr>
              <p:cNvPr id="24" name="円/楕円 23"/>
              <p:cNvSpPr/>
              <p:nvPr/>
            </p:nvSpPr>
            <p:spPr>
              <a:xfrm>
                <a:off x="8315715" y="4005801"/>
                <a:ext cx="144509" cy="144355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0" name="グループ化 19"/>
            <p:cNvGrpSpPr>
              <a:grpSpLocks/>
            </p:cNvGrpSpPr>
            <p:nvPr/>
          </p:nvGrpSpPr>
          <p:grpSpPr bwMode="auto">
            <a:xfrm>
              <a:off x="8099691" y="3995772"/>
              <a:ext cx="720781" cy="369332"/>
              <a:chOff x="8459731" y="4427820"/>
              <a:chExt cx="720781" cy="369332"/>
            </a:xfrm>
          </p:grpSpPr>
          <p:sp>
            <p:nvSpPr>
              <p:cNvPr id="21" name="円/楕円 20"/>
              <p:cNvSpPr/>
              <p:nvPr/>
            </p:nvSpPr>
            <p:spPr>
              <a:xfrm>
                <a:off x="8459731" y="4508666"/>
                <a:ext cx="144509" cy="144356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テキスト ボックス 142"/>
              <p:cNvSpPr txBox="1">
                <a:spLocks noChangeArrowheads="1"/>
              </p:cNvSpPr>
              <p:nvPr/>
            </p:nvSpPr>
            <p:spPr bwMode="auto">
              <a:xfrm>
                <a:off x="8724938" y="4427820"/>
                <a:ext cx="45557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ja-JP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HG明朝B"/>
                    <a:cs typeface="HG明朝B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HG明朝B"/>
                    <a:cs typeface="HG明朝B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HG明朝B"/>
                    <a:cs typeface="HG明朝B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HG明朝B"/>
                    <a:cs typeface="HG明朝B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Arial" charset="0"/>
                    <a:ea typeface="HG明朝B"/>
                    <a:cs typeface="HG明朝B"/>
                  </a:defRPr>
                </a:lvl5pPr>
                <a:lvl6pPr marL="22860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HG明朝B"/>
                    <a:cs typeface="HG明朝B"/>
                  </a:defRPr>
                </a:lvl6pPr>
                <a:lvl7pPr marL="27432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HG明朝B"/>
                    <a:cs typeface="HG明朝B"/>
                  </a:defRPr>
                </a:lvl7pPr>
                <a:lvl8pPr marL="32004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HG明朝B"/>
                    <a:cs typeface="HG明朝B"/>
                  </a:defRPr>
                </a:lvl8pPr>
                <a:lvl9pPr marL="3657600" algn="l" defTabSz="914400" rtl="0" eaLnBrk="1" latinLnBrk="0" hangingPunct="1">
                  <a:defRPr kumimoji="1" kern="1200">
                    <a:solidFill>
                      <a:schemeClr val="tx1"/>
                    </a:solidFill>
                    <a:latin typeface="Arial" charset="0"/>
                    <a:ea typeface="HG明朝B"/>
                    <a:cs typeface="HG明朝B"/>
                  </a:defRPr>
                </a:lvl9pPr>
              </a:lstStyle>
              <a:p>
                <a:r>
                  <a:rPr lang="en-US" altLang="ja-JP">
                    <a:latin typeface="Georgia" pitchFamily="18" charset="0"/>
                  </a:rPr>
                  <a:t>Cl</a:t>
                </a:r>
                <a:r>
                  <a:rPr lang="en-US" altLang="ja-JP" baseline="30000">
                    <a:latin typeface="Georgia" pitchFamily="18" charset="0"/>
                  </a:rPr>
                  <a:t>-</a:t>
                </a:r>
                <a:endParaRPr lang="ja-JP" altLang="en-US">
                  <a:latin typeface="Georgia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4413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Polariton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33146" y="5445224"/>
            <a:ext cx="6451222" cy="648072"/>
          </a:xfrm>
        </p:spPr>
        <p:txBody>
          <a:bodyPr>
            <a:normAutofit/>
          </a:bodyPr>
          <a:lstStyle/>
          <a:p>
            <a:r>
              <a:rPr lang="en-US" altLang="ja-JP" dirty="0"/>
              <a:t>Mixed state of exciton and </a:t>
            </a:r>
            <a:r>
              <a:rPr lang="en-US" altLang="ja-JP" dirty="0" smtClean="0"/>
              <a:t>photon</a:t>
            </a:r>
            <a:endParaRPr lang="en-US" altLang="ja-JP" dirty="0"/>
          </a:p>
        </p:txBody>
      </p:sp>
      <p:sp>
        <p:nvSpPr>
          <p:cNvPr id="4" name="テキスト ボックス 7"/>
          <p:cNvSpPr txBox="1">
            <a:spLocks noChangeArrowheads="1"/>
          </p:cNvSpPr>
          <p:nvPr/>
        </p:nvSpPr>
        <p:spPr bwMode="auto">
          <a:xfrm>
            <a:off x="0" y="-26988"/>
            <a:ext cx="1400175" cy="368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>
                <a:latin typeface="Calibri" pitchFamily="34" charset="0"/>
              </a:rPr>
              <a:t>Introduction</a:t>
            </a:r>
            <a:endParaRPr lang="ja-JP" altLang="en-US" dirty="0">
              <a:latin typeface="Calibri" pitchFamily="34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915816" y="2204864"/>
            <a:ext cx="3456384" cy="23762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" name="グループ化 17"/>
          <p:cNvGrpSpPr>
            <a:grpSpLocks/>
          </p:cNvGrpSpPr>
          <p:nvPr/>
        </p:nvGrpSpPr>
        <p:grpSpPr bwMode="auto">
          <a:xfrm>
            <a:off x="1691680" y="3068960"/>
            <a:ext cx="1068388" cy="723250"/>
            <a:chOff x="428596" y="2487101"/>
            <a:chExt cx="1286154" cy="837315"/>
          </a:xfrm>
        </p:grpSpPr>
        <p:cxnSp>
          <p:nvCxnSpPr>
            <p:cNvPr id="7" name="直線コネクタ 6"/>
            <p:cNvCxnSpPr/>
            <p:nvPr/>
          </p:nvCxnSpPr>
          <p:spPr>
            <a:xfrm>
              <a:off x="428596" y="2855686"/>
              <a:ext cx="499976" cy="1765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8" name="フリーフォーム 7"/>
            <p:cNvSpPr/>
            <p:nvPr/>
          </p:nvSpPr>
          <p:spPr>
            <a:xfrm>
              <a:off x="942590" y="2487101"/>
              <a:ext cx="281529" cy="837315"/>
            </a:xfrm>
            <a:custGeom>
              <a:avLst/>
              <a:gdLst>
                <a:gd name="connsiteX0" fmla="*/ 0 w 281354"/>
                <a:gd name="connsiteY0" fmla="*/ 485334 h 1148860"/>
                <a:gd name="connsiteX1" fmla="*/ 56271 w 281354"/>
                <a:gd name="connsiteY1" fmla="*/ 963636 h 1148860"/>
                <a:gd name="connsiteX2" fmla="*/ 70339 w 281354"/>
                <a:gd name="connsiteY2" fmla="*/ 161778 h 1148860"/>
                <a:gd name="connsiteX3" fmla="*/ 140677 w 281354"/>
                <a:gd name="connsiteY3" fmla="*/ 1132448 h 1148860"/>
                <a:gd name="connsiteX4" fmla="*/ 182880 w 281354"/>
                <a:gd name="connsiteY4" fmla="*/ 63304 h 1148860"/>
                <a:gd name="connsiteX5" fmla="*/ 253219 w 281354"/>
                <a:gd name="connsiteY5" fmla="*/ 752621 h 1148860"/>
                <a:gd name="connsiteX6" fmla="*/ 281354 w 281354"/>
                <a:gd name="connsiteY6" fmla="*/ 527538 h 1148860"/>
                <a:gd name="connsiteX7" fmla="*/ 281354 w 281354"/>
                <a:gd name="connsiteY7" fmla="*/ 527538 h 1148860"/>
                <a:gd name="connsiteX8" fmla="*/ 281354 w 281354"/>
                <a:gd name="connsiteY8" fmla="*/ 513470 h 1148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1354" h="1148860">
                  <a:moveTo>
                    <a:pt x="0" y="485334"/>
                  </a:moveTo>
                  <a:cubicBezTo>
                    <a:pt x="22274" y="751448"/>
                    <a:pt x="44548" y="1017562"/>
                    <a:pt x="56271" y="963636"/>
                  </a:cubicBezTo>
                  <a:cubicBezTo>
                    <a:pt x="67994" y="909710"/>
                    <a:pt x="56271" y="133643"/>
                    <a:pt x="70339" y="161778"/>
                  </a:cubicBezTo>
                  <a:cubicBezTo>
                    <a:pt x="84407" y="189913"/>
                    <a:pt x="121920" y="1148860"/>
                    <a:pt x="140677" y="1132448"/>
                  </a:cubicBezTo>
                  <a:cubicBezTo>
                    <a:pt x="159434" y="1116036"/>
                    <a:pt x="164123" y="126608"/>
                    <a:pt x="182880" y="63304"/>
                  </a:cubicBezTo>
                  <a:cubicBezTo>
                    <a:pt x="201637" y="0"/>
                    <a:pt x="236807" y="675249"/>
                    <a:pt x="253219" y="752621"/>
                  </a:cubicBezTo>
                  <a:cubicBezTo>
                    <a:pt x="269631" y="829993"/>
                    <a:pt x="281354" y="527538"/>
                    <a:pt x="281354" y="527538"/>
                  </a:cubicBezTo>
                  <a:lnTo>
                    <a:pt x="281354" y="527538"/>
                  </a:lnTo>
                  <a:lnTo>
                    <a:pt x="281354" y="513470"/>
                  </a:ln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cxnSp>
          <p:nvCxnSpPr>
            <p:cNvPr id="9" name="直線矢印コネクタ 8"/>
            <p:cNvCxnSpPr/>
            <p:nvPr/>
          </p:nvCxnSpPr>
          <p:spPr>
            <a:xfrm>
              <a:off x="1214774" y="2857451"/>
              <a:ext cx="499976" cy="17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1" name="グループ化 10"/>
          <p:cNvGrpSpPr/>
          <p:nvPr/>
        </p:nvGrpSpPr>
        <p:grpSpPr>
          <a:xfrm>
            <a:off x="2987824" y="3212976"/>
            <a:ext cx="431800" cy="417457"/>
            <a:chOff x="6443663" y="1916113"/>
            <a:chExt cx="1296987" cy="1152525"/>
          </a:xfrm>
        </p:grpSpPr>
        <p:sp>
          <p:nvSpPr>
            <p:cNvPr id="12" name="円/楕円 11"/>
            <p:cNvSpPr/>
            <p:nvPr/>
          </p:nvSpPr>
          <p:spPr bwMode="auto">
            <a:xfrm>
              <a:off x="6443663" y="1916113"/>
              <a:ext cx="1296987" cy="1152525"/>
            </a:xfrm>
            <a:prstGeom prst="ellipse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3" name="円/楕円 12"/>
            <p:cNvSpPr/>
            <p:nvPr/>
          </p:nvSpPr>
          <p:spPr bwMode="auto">
            <a:xfrm>
              <a:off x="6588125" y="1916113"/>
              <a:ext cx="287338" cy="28892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2400" dirty="0"/>
                <a:t>+</a:t>
              </a:r>
              <a:endParaRPr lang="ja-JP" altLang="en-US" sz="2400" dirty="0"/>
            </a:p>
          </p:txBody>
        </p:sp>
        <p:sp>
          <p:nvSpPr>
            <p:cNvPr id="14" name="円/楕円 13"/>
            <p:cNvSpPr/>
            <p:nvPr/>
          </p:nvSpPr>
          <p:spPr bwMode="auto">
            <a:xfrm>
              <a:off x="7380288" y="2708275"/>
              <a:ext cx="288925" cy="28892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2400" dirty="0"/>
                <a:t>-</a:t>
              </a:r>
              <a:endParaRPr lang="ja-JP" altLang="en-US" sz="2400" dirty="0"/>
            </a:p>
          </p:txBody>
        </p:sp>
      </p:grpSp>
      <p:grpSp>
        <p:nvGrpSpPr>
          <p:cNvPr id="15" name="グループ化 17"/>
          <p:cNvGrpSpPr>
            <a:grpSpLocks/>
          </p:cNvGrpSpPr>
          <p:nvPr/>
        </p:nvGrpSpPr>
        <p:grpSpPr bwMode="auto">
          <a:xfrm>
            <a:off x="3544242" y="3147308"/>
            <a:ext cx="811734" cy="644902"/>
            <a:chOff x="428596" y="2487101"/>
            <a:chExt cx="1286154" cy="837315"/>
          </a:xfrm>
        </p:grpSpPr>
        <p:cxnSp>
          <p:nvCxnSpPr>
            <p:cNvPr id="16" name="直線コネクタ 15"/>
            <p:cNvCxnSpPr/>
            <p:nvPr/>
          </p:nvCxnSpPr>
          <p:spPr>
            <a:xfrm>
              <a:off x="428596" y="2855686"/>
              <a:ext cx="499976" cy="1765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7" name="フリーフォーム 16"/>
            <p:cNvSpPr/>
            <p:nvPr/>
          </p:nvSpPr>
          <p:spPr>
            <a:xfrm>
              <a:off x="942590" y="2487101"/>
              <a:ext cx="281529" cy="837315"/>
            </a:xfrm>
            <a:custGeom>
              <a:avLst/>
              <a:gdLst>
                <a:gd name="connsiteX0" fmla="*/ 0 w 281354"/>
                <a:gd name="connsiteY0" fmla="*/ 485334 h 1148860"/>
                <a:gd name="connsiteX1" fmla="*/ 56271 w 281354"/>
                <a:gd name="connsiteY1" fmla="*/ 963636 h 1148860"/>
                <a:gd name="connsiteX2" fmla="*/ 70339 w 281354"/>
                <a:gd name="connsiteY2" fmla="*/ 161778 h 1148860"/>
                <a:gd name="connsiteX3" fmla="*/ 140677 w 281354"/>
                <a:gd name="connsiteY3" fmla="*/ 1132448 h 1148860"/>
                <a:gd name="connsiteX4" fmla="*/ 182880 w 281354"/>
                <a:gd name="connsiteY4" fmla="*/ 63304 h 1148860"/>
                <a:gd name="connsiteX5" fmla="*/ 253219 w 281354"/>
                <a:gd name="connsiteY5" fmla="*/ 752621 h 1148860"/>
                <a:gd name="connsiteX6" fmla="*/ 281354 w 281354"/>
                <a:gd name="connsiteY6" fmla="*/ 527538 h 1148860"/>
                <a:gd name="connsiteX7" fmla="*/ 281354 w 281354"/>
                <a:gd name="connsiteY7" fmla="*/ 527538 h 1148860"/>
                <a:gd name="connsiteX8" fmla="*/ 281354 w 281354"/>
                <a:gd name="connsiteY8" fmla="*/ 513470 h 1148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1354" h="1148860">
                  <a:moveTo>
                    <a:pt x="0" y="485334"/>
                  </a:moveTo>
                  <a:cubicBezTo>
                    <a:pt x="22274" y="751448"/>
                    <a:pt x="44548" y="1017562"/>
                    <a:pt x="56271" y="963636"/>
                  </a:cubicBezTo>
                  <a:cubicBezTo>
                    <a:pt x="67994" y="909710"/>
                    <a:pt x="56271" y="133643"/>
                    <a:pt x="70339" y="161778"/>
                  </a:cubicBezTo>
                  <a:cubicBezTo>
                    <a:pt x="84407" y="189913"/>
                    <a:pt x="121920" y="1148860"/>
                    <a:pt x="140677" y="1132448"/>
                  </a:cubicBezTo>
                  <a:cubicBezTo>
                    <a:pt x="159434" y="1116036"/>
                    <a:pt x="164123" y="126608"/>
                    <a:pt x="182880" y="63304"/>
                  </a:cubicBezTo>
                  <a:cubicBezTo>
                    <a:pt x="201637" y="0"/>
                    <a:pt x="236807" y="675249"/>
                    <a:pt x="253219" y="752621"/>
                  </a:cubicBezTo>
                  <a:cubicBezTo>
                    <a:pt x="269631" y="829993"/>
                    <a:pt x="281354" y="527538"/>
                    <a:pt x="281354" y="527538"/>
                  </a:cubicBezTo>
                  <a:lnTo>
                    <a:pt x="281354" y="527538"/>
                  </a:lnTo>
                  <a:lnTo>
                    <a:pt x="281354" y="513470"/>
                  </a:ln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cxnSp>
          <p:nvCxnSpPr>
            <p:cNvPr id="18" name="直線矢印コネクタ 17"/>
            <p:cNvCxnSpPr/>
            <p:nvPr/>
          </p:nvCxnSpPr>
          <p:spPr>
            <a:xfrm>
              <a:off x="1214774" y="2857451"/>
              <a:ext cx="499976" cy="17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9" name="グループ化 18"/>
          <p:cNvGrpSpPr/>
          <p:nvPr/>
        </p:nvGrpSpPr>
        <p:grpSpPr>
          <a:xfrm>
            <a:off x="4428232" y="3212976"/>
            <a:ext cx="431800" cy="417457"/>
            <a:chOff x="6443663" y="1916113"/>
            <a:chExt cx="1296987" cy="1152525"/>
          </a:xfrm>
        </p:grpSpPr>
        <p:sp>
          <p:nvSpPr>
            <p:cNvPr id="20" name="円/楕円 19"/>
            <p:cNvSpPr/>
            <p:nvPr/>
          </p:nvSpPr>
          <p:spPr bwMode="auto">
            <a:xfrm>
              <a:off x="6443663" y="1916113"/>
              <a:ext cx="1296987" cy="1152525"/>
            </a:xfrm>
            <a:prstGeom prst="ellipse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1" name="円/楕円 20"/>
            <p:cNvSpPr/>
            <p:nvPr/>
          </p:nvSpPr>
          <p:spPr bwMode="auto">
            <a:xfrm>
              <a:off x="6588125" y="1916113"/>
              <a:ext cx="287338" cy="28892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2400" dirty="0"/>
                <a:t>+</a:t>
              </a:r>
              <a:endParaRPr lang="ja-JP" altLang="en-US" sz="2400" dirty="0"/>
            </a:p>
          </p:txBody>
        </p:sp>
        <p:sp>
          <p:nvSpPr>
            <p:cNvPr id="22" name="円/楕円 21"/>
            <p:cNvSpPr/>
            <p:nvPr/>
          </p:nvSpPr>
          <p:spPr bwMode="auto">
            <a:xfrm>
              <a:off x="7380288" y="2708275"/>
              <a:ext cx="288925" cy="28892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2400" dirty="0"/>
                <a:t>-</a:t>
              </a:r>
              <a:endParaRPr lang="ja-JP" altLang="en-US" sz="2400" dirty="0"/>
            </a:p>
          </p:txBody>
        </p:sp>
      </p:grpSp>
      <p:grpSp>
        <p:nvGrpSpPr>
          <p:cNvPr id="23" name="グループ化 17"/>
          <p:cNvGrpSpPr>
            <a:grpSpLocks/>
          </p:cNvGrpSpPr>
          <p:nvPr/>
        </p:nvGrpSpPr>
        <p:grpSpPr bwMode="auto">
          <a:xfrm>
            <a:off x="5004048" y="3144138"/>
            <a:ext cx="811734" cy="644902"/>
            <a:chOff x="428596" y="2487101"/>
            <a:chExt cx="1286154" cy="837315"/>
          </a:xfrm>
        </p:grpSpPr>
        <p:cxnSp>
          <p:nvCxnSpPr>
            <p:cNvPr id="24" name="直線コネクタ 23"/>
            <p:cNvCxnSpPr/>
            <p:nvPr/>
          </p:nvCxnSpPr>
          <p:spPr>
            <a:xfrm>
              <a:off x="428596" y="2855686"/>
              <a:ext cx="499976" cy="1765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5" name="フリーフォーム 24"/>
            <p:cNvSpPr/>
            <p:nvPr/>
          </p:nvSpPr>
          <p:spPr>
            <a:xfrm>
              <a:off x="942590" y="2487101"/>
              <a:ext cx="281529" cy="837315"/>
            </a:xfrm>
            <a:custGeom>
              <a:avLst/>
              <a:gdLst>
                <a:gd name="connsiteX0" fmla="*/ 0 w 281354"/>
                <a:gd name="connsiteY0" fmla="*/ 485334 h 1148860"/>
                <a:gd name="connsiteX1" fmla="*/ 56271 w 281354"/>
                <a:gd name="connsiteY1" fmla="*/ 963636 h 1148860"/>
                <a:gd name="connsiteX2" fmla="*/ 70339 w 281354"/>
                <a:gd name="connsiteY2" fmla="*/ 161778 h 1148860"/>
                <a:gd name="connsiteX3" fmla="*/ 140677 w 281354"/>
                <a:gd name="connsiteY3" fmla="*/ 1132448 h 1148860"/>
                <a:gd name="connsiteX4" fmla="*/ 182880 w 281354"/>
                <a:gd name="connsiteY4" fmla="*/ 63304 h 1148860"/>
                <a:gd name="connsiteX5" fmla="*/ 253219 w 281354"/>
                <a:gd name="connsiteY5" fmla="*/ 752621 h 1148860"/>
                <a:gd name="connsiteX6" fmla="*/ 281354 w 281354"/>
                <a:gd name="connsiteY6" fmla="*/ 527538 h 1148860"/>
                <a:gd name="connsiteX7" fmla="*/ 281354 w 281354"/>
                <a:gd name="connsiteY7" fmla="*/ 527538 h 1148860"/>
                <a:gd name="connsiteX8" fmla="*/ 281354 w 281354"/>
                <a:gd name="connsiteY8" fmla="*/ 513470 h 1148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1354" h="1148860">
                  <a:moveTo>
                    <a:pt x="0" y="485334"/>
                  </a:moveTo>
                  <a:cubicBezTo>
                    <a:pt x="22274" y="751448"/>
                    <a:pt x="44548" y="1017562"/>
                    <a:pt x="56271" y="963636"/>
                  </a:cubicBezTo>
                  <a:cubicBezTo>
                    <a:pt x="67994" y="909710"/>
                    <a:pt x="56271" y="133643"/>
                    <a:pt x="70339" y="161778"/>
                  </a:cubicBezTo>
                  <a:cubicBezTo>
                    <a:pt x="84407" y="189913"/>
                    <a:pt x="121920" y="1148860"/>
                    <a:pt x="140677" y="1132448"/>
                  </a:cubicBezTo>
                  <a:cubicBezTo>
                    <a:pt x="159434" y="1116036"/>
                    <a:pt x="164123" y="126608"/>
                    <a:pt x="182880" y="63304"/>
                  </a:cubicBezTo>
                  <a:cubicBezTo>
                    <a:pt x="201637" y="0"/>
                    <a:pt x="236807" y="675249"/>
                    <a:pt x="253219" y="752621"/>
                  </a:cubicBezTo>
                  <a:cubicBezTo>
                    <a:pt x="269631" y="829993"/>
                    <a:pt x="281354" y="527538"/>
                    <a:pt x="281354" y="527538"/>
                  </a:cubicBezTo>
                  <a:lnTo>
                    <a:pt x="281354" y="527538"/>
                  </a:lnTo>
                  <a:lnTo>
                    <a:pt x="281354" y="513470"/>
                  </a:ln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cxnSp>
          <p:nvCxnSpPr>
            <p:cNvPr id="26" name="直線矢印コネクタ 25"/>
            <p:cNvCxnSpPr/>
            <p:nvPr/>
          </p:nvCxnSpPr>
          <p:spPr>
            <a:xfrm>
              <a:off x="1214774" y="2857451"/>
              <a:ext cx="499976" cy="17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27" name="グループ化 26"/>
          <p:cNvGrpSpPr/>
          <p:nvPr/>
        </p:nvGrpSpPr>
        <p:grpSpPr>
          <a:xfrm>
            <a:off x="5868144" y="3212976"/>
            <a:ext cx="431800" cy="417457"/>
            <a:chOff x="6443663" y="1916113"/>
            <a:chExt cx="1296987" cy="1152525"/>
          </a:xfrm>
        </p:grpSpPr>
        <p:sp>
          <p:nvSpPr>
            <p:cNvPr id="28" name="円/楕円 27"/>
            <p:cNvSpPr/>
            <p:nvPr/>
          </p:nvSpPr>
          <p:spPr bwMode="auto">
            <a:xfrm>
              <a:off x="6443663" y="1916113"/>
              <a:ext cx="1296987" cy="1152525"/>
            </a:xfrm>
            <a:prstGeom prst="ellipse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9" name="円/楕円 28"/>
            <p:cNvSpPr/>
            <p:nvPr/>
          </p:nvSpPr>
          <p:spPr bwMode="auto">
            <a:xfrm>
              <a:off x="6588125" y="1916113"/>
              <a:ext cx="287338" cy="28892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2400" dirty="0"/>
                <a:t>+</a:t>
              </a:r>
              <a:endParaRPr lang="ja-JP" altLang="en-US" sz="2400" dirty="0"/>
            </a:p>
          </p:txBody>
        </p:sp>
        <p:sp>
          <p:nvSpPr>
            <p:cNvPr id="30" name="円/楕円 29"/>
            <p:cNvSpPr/>
            <p:nvPr/>
          </p:nvSpPr>
          <p:spPr bwMode="auto">
            <a:xfrm>
              <a:off x="7380288" y="2708275"/>
              <a:ext cx="288925" cy="28892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2400" dirty="0"/>
                <a:t>-</a:t>
              </a:r>
              <a:endParaRPr lang="ja-JP" altLang="en-US" sz="2400" dirty="0"/>
            </a:p>
          </p:txBody>
        </p:sp>
      </p:grpSp>
      <p:grpSp>
        <p:nvGrpSpPr>
          <p:cNvPr id="31" name="グループ化 17"/>
          <p:cNvGrpSpPr>
            <a:grpSpLocks/>
          </p:cNvGrpSpPr>
          <p:nvPr/>
        </p:nvGrpSpPr>
        <p:grpSpPr bwMode="auto">
          <a:xfrm>
            <a:off x="6455940" y="3068960"/>
            <a:ext cx="924372" cy="720080"/>
            <a:chOff x="428596" y="2487101"/>
            <a:chExt cx="1286154" cy="837315"/>
          </a:xfrm>
        </p:grpSpPr>
        <p:cxnSp>
          <p:nvCxnSpPr>
            <p:cNvPr id="32" name="直線コネクタ 31"/>
            <p:cNvCxnSpPr/>
            <p:nvPr/>
          </p:nvCxnSpPr>
          <p:spPr>
            <a:xfrm>
              <a:off x="428596" y="2855686"/>
              <a:ext cx="499976" cy="1765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33" name="フリーフォーム 32"/>
            <p:cNvSpPr/>
            <p:nvPr/>
          </p:nvSpPr>
          <p:spPr>
            <a:xfrm>
              <a:off x="942590" y="2487101"/>
              <a:ext cx="281529" cy="837315"/>
            </a:xfrm>
            <a:custGeom>
              <a:avLst/>
              <a:gdLst>
                <a:gd name="connsiteX0" fmla="*/ 0 w 281354"/>
                <a:gd name="connsiteY0" fmla="*/ 485334 h 1148860"/>
                <a:gd name="connsiteX1" fmla="*/ 56271 w 281354"/>
                <a:gd name="connsiteY1" fmla="*/ 963636 h 1148860"/>
                <a:gd name="connsiteX2" fmla="*/ 70339 w 281354"/>
                <a:gd name="connsiteY2" fmla="*/ 161778 h 1148860"/>
                <a:gd name="connsiteX3" fmla="*/ 140677 w 281354"/>
                <a:gd name="connsiteY3" fmla="*/ 1132448 h 1148860"/>
                <a:gd name="connsiteX4" fmla="*/ 182880 w 281354"/>
                <a:gd name="connsiteY4" fmla="*/ 63304 h 1148860"/>
                <a:gd name="connsiteX5" fmla="*/ 253219 w 281354"/>
                <a:gd name="connsiteY5" fmla="*/ 752621 h 1148860"/>
                <a:gd name="connsiteX6" fmla="*/ 281354 w 281354"/>
                <a:gd name="connsiteY6" fmla="*/ 527538 h 1148860"/>
                <a:gd name="connsiteX7" fmla="*/ 281354 w 281354"/>
                <a:gd name="connsiteY7" fmla="*/ 527538 h 1148860"/>
                <a:gd name="connsiteX8" fmla="*/ 281354 w 281354"/>
                <a:gd name="connsiteY8" fmla="*/ 513470 h 1148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1354" h="1148860">
                  <a:moveTo>
                    <a:pt x="0" y="485334"/>
                  </a:moveTo>
                  <a:cubicBezTo>
                    <a:pt x="22274" y="751448"/>
                    <a:pt x="44548" y="1017562"/>
                    <a:pt x="56271" y="963636"/>
                  </a:cubicBezTo>
                  <a:cubicBezTo>
                    <a:pt x="67994" y="909710"/>
                    <a:pt x="56271" y="133643"/>
                    <a:pt x="70339" y="161778"/>
                  </a:cubicBezTo>
                  <a:cubicBezTo>
                    <a:pt x="84407" y="189913"/>
                    <a:pt x="121920" y="1148860"/>
                    <a:pt x="140677" y="1132448"/>
                  </a:cubicBezTo>
                  <a:cubicBezTo>
                    <a:pt x="159434" y="1116036"/>
                    <a:pt x="164123" y="126608"/>
                    <a:pt x="182880" y="63304"/>
                  </a:cubicBezTo>
                  <a:cubicBezTo>
                    <a:pt x="201637" y="0"/>
                    <a:pt x="236807" y="675249"/>
                    <a:pt x="253219" y="752621"/>
                  </a:cubicBezTo>
                  <a:cubicBezTo>
                    <a:pt x="269631" y="829993"/>
                    <a:pt x="281354" y="527538"/>
                    <a:pt x="281354" y="527538"/>
                  </a:cubicBezTo>
                  <a:lnTo>
                    <a:pt x="281354" y="527538"/>
                  </a:lnTo>
                  <a:lnTo>
                    <a:pt x="281354" y="513470"/>
                  </a:ln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cxnSp>
          <p:nvCxnSpPr>
            <p:cNvPr id="34" name="直線矢印コネクタ 33"/>
            <p:cNvCxnSpPr/>
            <p:nvPr/>
          </p:nvCxnSpPr>
          <p:spPr>
            <a:xfrm>
              <a:off x="1214774" y="2857451"/>
              <a:ext cx="499976" cy="17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8480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Background</a:t>
            </a:r>
            <a:endParaRPr lang="ja-JP" altLang="en-US" smtClean="0"/>
          </a:p>
        </p:txBody>
      </p:sp>
      <p:sp>
        <p:nvSpPr>
          <p:cNvPr id="22530" name="コンテンツ プレースホルダ 2"/>
          <p:cNvSpPr>
            <a:spLocks noGrp="1"/>
          </p:cNvSpPr>
          <p:nvPr>
            <p:ph idx="1"/>
          </p:nvPr>
        </p:nvSpPr>
        <p:spPr>
          <a:xfrm>
            <a:off x="428625" y="4643438"/>
            <a:ext cx="8258175" cy="15716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ja-JP" sz="2400" dirty="0" smtClean="0"/>
              <a:t>The spatially homogeneous distribution is often assumed for simplicity.</a:t>
            </a:r>
          </a:p>
          <a:p>
            <a:pPr eaLnBrk="1" hangingPunct="1"/>
            <a:r>
              <a:rPr lang="en-US" altLang="ja-JP" sz="2400" dirty="0" smtClean="0"/>
              <a:t>However, the exciton-polariton are </a:t>
            </a:r>
            <a:r>
              <a:rPr lang="en-US" altLang="ja-JP" sz="2400" dirty="0" err="1" smtClean="0"/>
              <a:t>inhomogenerously</a:t>
            </a:r>
            <a:r>
              <a:rPr lang="en-US" altLang="ja-JP" sz="2400" dirty="0" smtClean="0"/>
              <a:t> created in space.</a:t>
            </a:r>
          </a:p>
        </p:txBody>
      </p:sp>
      <p:grpSp>
        <p:nvGrpSpPr>
          <p:cNvPr id="22547" name="グループ化 17"/>
          <p:cNvGrpSpPr>
            <a:grpSpLocks/>
          </p:cNvGrpSpPr>
          <p:nvPr/>
        </p:nvGrpSpPr>
        <p:grpSpPr bwMode="auto">
          <a:xfrm>
            <a:off x="571500" y="2425841"/>
            <a:ext cx="1747471" cy="1642346"/>
            <a:chOff x="428596" y="2410869"/>
            <a:chExt cx="1285884" cy="913226"/>
          </a:xfrm>
        </p:grpSpPr>
        <p:cxnSp>
          <p:nvCxnSpPr>
            <p:cNvPr id="13" name="直線コネクタ 12"/>
            <p:cNvCxnSpPr/>
            <p:nvPr/>
          </p:nvCxnSpPr>
          <p:spPr>
            <a:xfrm>
              <a:off x="428596" y="2855686"/>
              <a:ext cx="499976" cy="1765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4" name="フリーフォーム 13"/>
            <p:cNvSpPr/>
            <p:nvPr/>
          </p:nvSpPr>
          <p:spPr>
            <a:xfrm>
              <a:off x="942590" y="2410791"/>
              <a:ext cx="281529" cy="913625"/>
            </a:xfrm>
            <a:custGeom>
              <a:avLst/>
              <a:gdLst>
                <a:gd name="connsiteX0" fmla="*/ 0 w 281354"/>
                <a:gd name="connsiteY0" fmla="*/ 485334 h 1148860"/>
                <a:gd name="connsiteX1" fmla="*/ 56271 w 281354"/>
                <a:gd name="connsiteY1" fmla="*/ 963636 h 1148860"/>
                <a:gd name="connsiteX2" fmla="*/ 70339 w 281354"/>
                <a:gd name="connsiteY2" fmla="*/ 161778 h 1148860"/>
                <a:gd name="connsiteX3" fmla="*/ 140677 w 281354"/>
                <a:gd name="connsiteY3" fmla="*/ 1132448 h 1148860"/>
                <a:gd name="connsiteX4" fmla="*/ 182880 w 281354"/>
                <a:gd name="connsiteY4" fmla="*/ 63304 h 1148860"/>
                <a:gd name="connsiteX5" fmla="*/ 253219 w 281354"/>
                <a:gd name="connsiteY5" fmla="*/ 752621 h 1148860"/>
                <a:gd name="connsiteX6" fmla="*/ 281354 w 281354"/>
                <a:gd name="connsiteY6" fmla="*/ 527538 h 1148860"/>
                <a:gd name="connsiteX7" fmla="*/ 281354 w 281354"/>
                <a:gd name="connsiteY7" fmla="*/ 527538 h 1148860"/>
                <a:gd name="connsiteX8" fmla="*/ 281354 w 281354"/>
                <a:gd name="connsiteY8" fmla="*/ 513470 h 1148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1354" h="1148860">
                  <a:moveTo>
                    <a:pt x="0" y="485334"/>
                  </a:moveTo>
                  <a:cubicBezTo>
                    <a:pt x="22274" y="751448"/>
                    <a:pt x="44548" y="1017562"/>
                    <a:pt x="56271" y="963636"/>
                  </a:cubicBezTo>
                  <a:cubicBezTo>
                    <a:pt x="67994" y="909710"/>
                    <a:pt x="56271" y="133643"/>
                    <a:pt x="70339" y="161778"/>
                  </a:cubicBezTo>
                  <a:cubicBezTo>
                    <a:pt x="84407" y="189913"/>
                    <a:pt x="121920" y="1148860"/>
                    <a:pt x="140677" y="1132448"/>
                  </a:cubicBezTo>
                  <a:cubicBezTo>
                    <a:pt x="159434" y="1116036"/>
                    <a:pt x="164123" y="126608"/>
                    <a:pt x="182880" y="63304"/>
                  </a:cubicBezTo>
                  <a:cubicBezTo>
                    <a:pt x="201637" y="0"/>
                    <a:pt x="236807" y="675249"/>
                    <a:pt x="253219" y="752621"/>
                  </a:cubicBezTo>
                  <a:cubicBezTo>
                    <a:pt x="269631" y="829993"/>
                    <a:pt x="281354" y="527538"/>
                    <a:pt x="281354" y="527538"/>
                  </a:cubicBezTo>
                  <a:lnTo>
                    <a:pt x="281354" y="527538"/>
                  </a:lnTo>
                  <a:lnTo>
                    <a:pt x="281354" y="513470"/>
                  </a:ln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cxnSp>
          <p:nvCxnSpPr>
            <p:cNvPr id="17" name="直線矢印コネクタ 16"/>
            <p:cNvCxnSpPr/>
            <p:nvPr/>
          </p:nvCxnSpPr>
          <p:spPr>
            <a:xfrm>
              <a:off x="1214774" y="2857451"/>
              <a:ext cx="499976" cy="17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22549" name="グループ化 20"/>
          <p:cNvGrpSpPr>
            <a:grpSpLocks/>
          </p:cNvGrpSpPr>
          <p:nvPr/>
        </p:nvGrpSpPr>
        <p:grpSpPr bwMode="auto">
          <a:xfrm>
            <a:off x="2610217" y="2736000"/>
            <a:ext cx="1241703" cy="1003763"/>
            <a:chOff x="428596" y="2444721"/>
            <a:chExt cx="1285884" cy="833816"/>
          </a:xfrm>
        </p:grpSpPr>
        <p:cxnSp>
          <p:nvCxnSpPr>
            <p:cNvPr id="22" name="直線コネクタ 21"/>
            <p:cNvCxnSpPr/>
            <p:nvPr/>
          </p:nvCxnSpPr>
          <p:spPr>
            <a:xfrm>
              <a:off x="428326" y="2856013"/>
              <a:ext cx="499976" cy="1765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3" name="フリーフォーム 22"/>
            <p:cNvSpPr/>
            <p:nvPr/>
          </p:nvSpPr>
          <p:spPr>
            <a:xfrm>
              <a:off x="942320" y="2444662"/>
              <a:ext cx="281529" cy="834179"/>
            </a:xfrm>
            <a:custGeom>
              <a:avLst/>
              <a:gdLst>
                <a:gd name="connsiteX0" fmla="*/ 0 w 281354"/>
                <a:gd name="connsiteY0" fmla="*/ 485334 h 1148860"/>
                <a:gd name="connsiteX1" fmla="*/ 56271 w 281354"/>
                <a:gd name="connsiteY1" fmla="*/ 963636 h 1148860"/>
                <a:gd name="connsiteX2" fmla="*/ 70339 w 281354"/>
                <a:gd name="connsiteY2" fmla="*/ 161778 h 1148860"/>
                <a:gd name="connsiteX3" fmla="*/ 140677 w 281354"/>
                <a:gd name="connsiteY3" fmla="*/ 1132448 h 1148860"/>
                <a:gd name="connsiteX4" fmla="*/ 182880 w 281354"/>
                <a:gd name="connsiteY4" fmla="*/ 63304 h 1148860"/>
                <a:gd name="connsiteX5" fmla="*/ 253219 w 281354"/>
                <a:gd name="connsiteY5" fmla="*/ 752621 h 1148860"/>
                <a:gd name="connsiteX6" fmla="*/ 281354 w 281354"/>
                <a:gd name="connsiteY6" fmla="*/ 527538 h 1148860"/>
                <a:gd name="connsiteX7" fmla="*/ 281354 w 281354"/>
                <a:gd name="connsiteY7" fmla="*/ 527538 h 1148860"/>
                <a:gd name="connsiteX8" fmla="*/ 281354 w 281354"/>
                <a:gd name="connsiteY8" fmla="*/ 513470 h 1148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1354" h="1148860">
                  <a:moveTo>
                    <a:pt x="0" y="485334"/>
                  </a:moveTo>
                  <a:cubicBezTo>
                    <a:pt x="22274" y="751448"/>
                    <a:pt x="44548" y="1017562"/>
                    <a:pt x="56271" y="963636"/>
                  </a:cubicBezTo>
                  <a:cubicBezTo>
                    <a:pt x="67994" y="909710"/>
                    <a:pt x="56271" y="133643"/>
                    <a:pt x="70339" y="161778"/>
                  </a:cubicBezTo>
                  <a:cubicBezTo>
                    <a:pt x="84407" y="189913"/>
                    <a:pt x="121920" y="1148860"/>
                    <a:pt x="140677" y="1132448"/>
                  </a:cubicBezTo>
                  <a:cubicBezTo>
                    <a:pt x="159434" y="1116036"/>
                    <a:pt x="164123" y="126608"/>
                    <a:pt x="182880" y="63304"/>
                  </a:cubicBezTo>
                  <a:cubicBezTo>
                    <a:pt x="201637" y="0"/>
                    <a:pt x="236807" y="675249"/>
                    <a:pt x="253219" y="752621"/>
                  </a:cubicBezTo>
                  <a:cubicBezTo>
                    <a:pt x="269631" y="829993"/>
                    <a:pt x="281354" y="527538"/>
                    <a:pt x="281354" y="527538"/>
                  </a:cubicBezTo>
                  <a:lnTo>
                    <a:pt x="281354" y="527538"/>
                  </a:lnTo>
                  <a:lnTo>
                    <a:pt x="281354" y="513470"/>
                  </a:ln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cxnSp>
          <p:nvCxnSpPr>
            <p:cNvPr id="24" name="直線矢印コネクタ 23"/>
            <p:cNvCxnSpPr/>
            <p:nvPr/>
          </p:nvCxnSpPr>
          <p:spPr>
            <a:xfrm>
              <a:off x="1214504" y="2857779"/>
              <a:ext cx="499976" cy="17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22532" name="テキスト ボックス 24"/>
          <p:cNvSpPr txBox="1">
            <a:spLocks noChangeArrowheads="1"/>
          </p:cNvSpPr>
          <p:nvPr/>
        </p:nvSpPr>
        <p:spPr bwMode="auto">
          <a:xfrm>
            <a:off x="1000125" y="1425575"/>
            <a:ext cx="24415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Spatially homogeneity</a:t>
            </a:r>
            <a:endParaRPr lang="ja-JP" altLang="en-US"/>
          </a:p>
        </p:txBody>
      </p:sp>
      <p:sp>
        <p:nvSpPr>
          <p:cNvPr id="22533" name="テキスト ボックス 25"/>
          <p:cNvSpPr txBox="1">
            <a:spLocks noChangeArrowheads="1"/>
          </p:cNvSpPr>
          <p:nvPr/>
        </p:nvSpPr>
        <p:spPr bwMode="auto">
          <a:xfrm>
            <a:off x="5500688" y="1425575"/>
            <a:ext cx="26209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Spatially inhomogeneity</a:t>
            </a:r>
            <a:endParaRPr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6594475" y="2478088"/>
            <a:ext cx="547688" cy="16097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22536" name="グループ化 27"/>
          <p:cNvGrpSpPr>
            <a:grpSpLocks/>
          </p:cNvGrpSpPr>
          <p:nvPr/>
        </p:nvGrpSpPr>
        <p:grpSpPr bwMode="auto">
          <a:xfrm>
            <a:off x="4857750" y="2354263"/>
            <a:ext cx="1644650" cy="1847850"/>
            <a:chOff x="428596" y="2328204"/>
            <a:chExt cx="1285884" cy="1148860"/>
          </a:xfrm>
        </p:grpSpPr>
        <p:cxnSp>
          <p:nvCxnSpPr>
            <p:cNvPr id="29" name="直線コネクタ 28"/>
            <p:cNvCxnSpPr/>
            <p:nvPr/>
          </p:nvCxnSpPr>
          <p:spPr>
            <a:xfrm>
              <a:off x="428596" y="2856245"/>
              <a:ext cx="500204" cy="987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30" name="フリーフォーム 29"/>
            <p:cNvSpPr/>
            <p:nvPr/>
          </p:nvSpPr>
          <p:spPr>
            <a:xfrm>
              <a:off x="942453" y="2328204"/>
              <a:ext cx="281753" cy="1148860"/>
            </a:xfrm>
            <a:custGeom>
              <a:avLst/>
              <a:gdLst>
                <a:gd name="connsiteX0" fmla="*/ 0 w 281354"/>
                <a:gd name="connsiteY0" fmla="*/ 485334 h 1148860"/>
                <a:gd name="connsiteX1" fmla="*/ 56271 w 281354"/>
                <a:gd name="connsiteY1" fmla="*/ 963636 h 1148860"/>
                <a:gd name="connsiteX2" fmla="*/ 70339 w 281354"/>
                <a:gd name="connsiteY2" fmla="*/ 161778 h 1148860"/>
                <a:gd name="connsiteX3" fmla="*/ 140677 w 281354"/>
                <a:gd name="connsiteY3" fmla="*/ 1132448 h 1148860"/>
                <a:gd name="connsiteX4" fmla="*/ 182880 w 281354"/>
                <a:gd name="connsiteY4" fmla="*/ 63304 h 1148860"/>
                <a:gd name="connsiteX5" fmla="*/ 253219 w 281354"/>
                <a:gd name="connsiteY5" fmla="*/ 752621 h 1148860"/>
                <a:gd name="connsiteX6" fmla="*/ 281354 w 281354"/>
                <a:gd name="connsiteY6" fmla="*/ 527538 h 1148860"/>
                <a:gd name="connsiteX7" fmla="*/ 281354 w 281354"/>
                <a:gd name="connsiteY7" fmla="*/ 527538 h 1148860"/>
                <a:gd name="connsiteX8" fmla="*/ 281354 w 281354"/>
                <a:gd name="connsiteY8" fmla="*/ 513470 h 1148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1354" h="1148860">
                  <a:moveTo>
                    <a:pt x="0" y="485334"/>
                  </a:moveTo>
                  <a:cubicBezTo>
                    <a:pt x="22274" y="751448"/>
                    <a:pt x="44548" y="1017562"/>
                    <a:pt x="56271" y="963636"/>
                  </a:cubicBezTo>
                  <a:cubicBezTo>
                    <a:pt x="67994" y="909710"/>
                    <a:pt x="56271" y="133643"/>
                    <a:pt x="70339" y="161778"/>
                  </a:cubicBezTo>
                  <a:cubicBezTo>
                    <a:pt x="84407" y="189913"/>
                    <a:pt x="121920" y="1148860"/>
                    <a:pt x="140677" y="1132448"/>
                  </a:cubicBezTo>
                  <a:cubicBezTo>
                    <a:pt x="159434" y="1116036"/>
                    <a:pt x="164123" y="126608"/>
                    <a:pt x="182880" y="63304"/>
                  </a:cubicBezTo>
                  <a:cubicBezTo>
                    <a:pt x="201637" y="0"/>
                    <a:pt x="236807" y="675249"/>
                    <a:pt x="253219" y="752621"/>
                  </a:cubicBezTo>
                  <a:cubicBezTo>
                    <a:pt x="269631" y="829993"/>
                    <a:pt x="281354" y="527538"/>
                    <a:pt x="281354" y="527538"/>
                  </a:cubicBezTo>
                  <a:lnTo>
                    <a:pt x="281354" y="527538"/>
                  </a:lnTo>
                  <a:lnTo>
                    <a:pt x="281354" y="513470"/>
                  </a:ln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cxnSp>
          <p:nvCxnSpPr>
            <p:cNvPr id="31" name="直線矢印コネクタ 30"/>
            <p:cNvCxnSpPr/>
            <p:nvPr/>
          </p:nvCxnSpPr>
          <p:spPr>
            <a:xfrm>
              <a:off x="1214276" y="2857232"/>
              <a:ext cx="500204" cy="197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22538" name="グループ化 32"/>
          <p:cNvGrpSpPr>
            <a:grpSpLocks/>
          </p:cNvGrpSpPr>
          <p:nvPr/>
        </p:nvGrpSpPr>
        <p:grpSpPr bwMode="auto">
          <a:xfrm>
            <a:off x="7142163" y="2363788"/>
            <a:ext cx="1644650" cy="1847850"/>
            <a:chOff x="428596" y="2328204"/>
            <a:chExt cx="1285884" cy="1148860"/>
          </a:xfrm>
        </p:grpSpPr>
        <p:cxnSp>
          <p:nvCxnSpPr>
            <p:cNvPr id="34" name="直線コネクタ 33"/>
            <p:cNvCxnSpPr/>
            <p:nvPr/>
          </p:nvCxnSpPr>
          <p:spPr>
            <a:xfrm>
              <a:off x="428596" y="2856245"/>
              <a:ext cx="500204" cy="987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35" name="フリーフォーム 34"/>
            <p:cNvSpPr/>
            <p:nvPr/>
          </p:nvSpPr>
          <p:spPr>
            <a:xfrm>
              <a:off x="942453" y="2328204"/>
              <a:ext cx="281752" cy="1148860"/>
            </a:xfrm>
            <a:custGeom>
              <a:avLst/>
              <a:gdLst>
                <a:gd name="connsiteX0" fmla="*/ 0 w 281354"/>
                <a:gd name="connsiteY0" fmla="*/ 485334 h 1148860"/>
                <a:gd name="connsiteX1" fmla="*/ 56271 w 281354"/>
                <a:gd name="connsiteY1" fmla="*/ 963636 h 1148860"/>
                <a:gd name="connsiteX2" fmla="*/ 70339 w 281354"/>
                <a:gd name="connsiteY2" fmla="*/ 161778 h 1148860"/>
                <a:gd name="connsiteX3" fmla="*/ 140677 w 281354"/>
                <a:gd name="connsiteY3" fmla="*/ 1132448 h 1148860"/>
                <a:gd name="connsiteX4" fmla="*/ 182880 w 281354"/>
                <a:gd name="connsiteY4" fmla="*/ 63304 h 1148860"/>
                <a:gd name="connsiteX5" fmla="*/ 253219 w 281354"/>
                <a:gd name="connsiteY5" fmla="*/ 752621 h 1148860"/>
                <a:gd name="connsiteX6" fmla="*/ 281354 w 281354"/>
                <a:gd name="connsiteY6" fmla="*/ 527538 h 1148860"/>
                <a:gd name="connsiteX7" fmla="*/ 281354 w 281354"/>
                <a:gd name="connsiteY7" fmla="*/ 527538 h 1148860"/>
                <a:gd name="connsiteX8" fmla="*/ 281354 w 281354"/>
                <a:gd name="connsiteY8" fmla="*/ 513470 h 1148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1354" h="1148860">
                  <a:moveTo>
                    <a:pt x="0" y="485334"/>
                  </a:moveTo>
                  <a:cubicBezTo>
                    <a:pt x="22274" y="751448"/>
                    <a:pt x="44548" y="1017562"/>
                    <a:pt x="56271" y="963636"/>
                  </a:cubicBezTo>
                  <a:cubicBezTo>
                    <a:pt x="67994" y="909710"/>
                    <a:pt x="56271" y="133643"/>
                    <a:pt x="70339" y="161778"/>
                  </a:cubicBezTo>
                  <a:cubicBezTo>
                    <a:pt x="84407" y="189913"/>
                    <a:pt x="121920" y="1148860"/>
                    <a:pt x="140677" y="1132448"/>
                  </a:cubicBezTo>
                  <a:cubicBezTo>
                    <a:pt x="159434" y="1116036"/>
                    <a:pt x="164123" y="126608"/>
                    <a:pt x="182880" y="63304"/>
                  </a:cubicBezTo>
                  <a:cubicBezTo>
                    <a:pt x="201637" y="0"/>
                    <a:pt x="236807" y="675249"/>
                    <a:pt x="253219" y="752621"/>
                  </a:cubicBezTo>
                  <a:cubicBezTo>
                    <a:pt x="269631" y="829993"/>
                    <a:pt x="281354" y="527538"/>
                    <a:pt x="281354" y="527538"/>
                  </a:cubicBezTo>
                  <a:lnTo>
                    <a:pt x="281354" y="527538"/>
                  </a:lnTo>
                  <a:lnTo>
                    <a:pt x="281354" y="513470"/>
                  </a:ln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cxnSp>
          <p:nvCxnSpPr>
            <p:cNvPr id="36" name="直線矢印コネクタ 35"/>
            <p:cNvCxnSpPr/>
            <p:nvPr/>
          </p:nvCxnSpPr>
          <p:spPr>
            <a:xfrm>
              <a:off x="1214276" y="2857232"/>
              <a:ext cx="500204" cy="197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32" name="円/楕円 31"/>
          <p:cNvSpPr/>
          <p:nvPr/>
        </p:nvSpPr>
        <p:spPr>
          <a:xfrm>
            <a:off x="6594475" y="3079750"/>
            <a:ext cx="90488" cy="230188"/>
          </a:xfrm>
          <a:prstGeom prst="ellipse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2037532" y="2505075"/>
            <a:ext cx="547688" cy="16097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0" name="円/楕円 19"/>
          <p:cNvSpPr/>
          <p:nvPr/>
        </p:nvSpPr>
        <p:spPr bwMode="auto">
          <a:xfrm>
            <a:off x="2037532" y="3101403"/>
            <a:ext cx="96838" cy="255589"/>
          </a:xfrm>
          <a:prstGeom prst="ellipse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0" name="円/楕円 39"/>
          <p:cNvSpPr/>
          <p:nvPr/>
        </p:nvSpPr>
        <p:spPr bwMode="auto">
          <a:xfrm>
            <a:off x="2170906" y="3098005"/>
            <a:ext cx="96838" cy="25558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1" name="円/楕円 40"/>
          <p:cNvSpPr/>
          <p:nvPr/>
        </p:nvSpPr>
        <p:spPr bwMode="auto">
          <a:xfrm>
            <a:off x="2314922" y="3101403"/>
            <a:ext cx="96838" cy="25558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2" name="円/楕円 41"/>
          <p:cNvSpPr/>
          <p:nvPr/>
        </p:nvSpPr>
        <p:spPr bwMode="auto">
          <a:xfrm>
            <a:off x="2458938" y="3101403"/>
            <a:ext cx="96838" cy="255589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46588E-6 L 0.04965 0.00277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3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32" grpId="2" animBg="1"/>
      <p:bldP spid="20" grpId="0" animBg="1"/>
      <p:bldP spid="20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Contents </a:t>
            </a:r>
            <a:endParaRPr lang="ja-JP" altLang="en-US" dirty="0" smtClean="0"/>
          </a:p>
        </p:txBody>
      </p:sp>
      <p:sp>
        <p:nvSpPr>
          <p:cNvPr id="16386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ja-JP" dirty="0" smtClean="0"/>
              <a:t>Introduction</a:t>
            </a:r>
          </a:p>
          <a:p>
            <a:pPr lvl="1" eaLnBrk="1" hangingPunct="1"/>
            <a:r>
              <a:rPr lang="en-US" altLang="ja-JP" dirty="0" smtClean="0"/>
              <a:t>Exciton</a:t>
            </a:r>
          </a:p>
          <a:p>
            <a:pPr eaLnBrk="1" hangingPunct="1"/>
            <a:r>
              <a:rPr lang="en-US" altLang="ja-JP" dirty="0" smtClean="0"/>
              <a:t>Background</a:t>
            </a:r>
          </a:p>
          <a:p>
            <a:pPr lvl="1" eaLnBrk="1" hangingPunct="1"/>
            <a:r>
              <a:rPr lang="en-US" altLang="ja-JP" dirty="0" smtClean="0"/>
              <a:t>Exciton </a:t>
            </a:r>
            <a:r>
              <a:rPr lang="en-US" altLang="ja-JP" dirty="0"/>
              <a:t>p</a:t>
            </a:r>
            <a:r>
              <a:rPr lang="en-US" altLang="ja-JP" dirty="0" smtClean="0"/>
              <a:t>olariton</a:t>
            </a:r>
          </a:p>
          <a:p>
            <a:pPr eaLnBrk="1" hangingPunct="1"/>
            <a:r>
              <a:rPr lang="en-US" altLang="ja-JP" dirty="0" smtClean="0"/>
              <a:t>Purpose</a:t>
            </a:r>
          </a:p>
          <a:p>
            <a:pPr eaLnBrk="1" hangingPunct="1"/>
            <a:r>
              <a:rPr lang="en-US" altLang="ja-JP" dirty="0" smtClean="0"/>
              <a:t>Experimental setup</a:t>
            </a:r>
          </a:p>
          <a:p>
            <a:pPr eaLnBrk="1" hangingPunct="1"/>
            <a:r>
              <a:rPr lang="en-US" altLang="ja-JP" dirty="0" smtClean="0"/>
              <a:t>Results and Discussion</a:t>
            </a:r>
          </a:p>
          <a:p>
            <a:pPr eaLnBrk="1" hangingPunct="1"/>
            <a:r>
              <a:rPr lang="en-US" altLang="ja-JP" dirty="0" smtClean="0"/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7976" y="1738381"/>
            <a:ext cx="2820528" cy="3981973"/>
          </a:xfrm>
        </p:spPr>
        <p:txBody>
          <a:bodyPr>
            <a:normAutofit fontScale="92500"/>
          </a:bodyPr>
          <a:lstStyle/>
          <a:p>
            <a:r>
              <a:rPr kumimoji="1" lang="en-US" altLang="ja-JP" sz="2400" dirty="0" smtClean="0"/>
              <a:t>The lights with</a:t>
            </a:r>
            <a:r>
              <a:rPr kumimoji="1" lang="ja-JP" altLang="en-US" sz="2400" dirty="0" smtClean="0"/>
              <a:t> </a:t>
            </a:r>
            <a:r>
              <a:rPr kumimoji="1" lang="en-US" altLang="ja-JP" sz="2400" dirty="0" smtClean="0"/>
              <a:t>the bandgap energy excite a electrons in the valence band to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the conduction band.</a:t>
            </a:r>
          </a:p>
          <a:p>
            <a:r>
              <a:rPr kumimoji="1" lang="en-US" altLang="ja-JP" sz="2400" dirty="0" smtClean="0"/>
              <a:t>Holes is created in the valence band.</a:t>
            </a:r>
          </a:p>
          <a:p>
            <a:r>
              <a:rPr kumimoji="1" lang="en-US" altLang="ja-JP" sz="2400" dirty="0" smtClean="0"/>
              <a:t> </a:t>
            </a:r>
            <a:r>
              <a:rPr lang="en-US" altLang="ja-JP" sz="2400" dirty="0"/>
              <a:t>Coulomb-correlated electron-hole </a:t>
            </a:r>
            <a:r>
              <a:rPr lang="en-US" altLang="ja-JP" sz="2400" dirty="0" smtClean="0"/>
              <a:t>pairs</a:t>
            </a:r>
            <a:endParaRPr kumimoji="1" lang="en-US" altLang="ja-JP" sz="2400" dirty="0" smtClean="0"/>
          </a:p>
        </p:txBody>
      </p:sp>
      <p:sp>
        <p:nvSpPr>
          <p:cNvPr id="5" name="テキスト ボックス 7"/>
          <p:cNvSpPr txBox="1">
            <a:spLocks noChangeArrowheads="1"/>
          </p:cNvSpPr>
          <p:nvPr/>
        </p:nvSpPr>
        <p:spPr bwMode="auto">
          <a:xfrm>
            <a:off x="0" y="-26988"/>
            <a:ext cx="1400175" cy="368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>
                <a:latin typeface="Calibri" pitchFamily="34" charset="0"/>
              </a:rPr>
              <a:t>Introduction</a:t>
            </a:r>
            <a:endParaRPr lang="ja-JP" altLang="en-US" dirty="0">
              <a:latin typeface="Calibri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316715" y="4059070"/>
            <a:ext cx="1152128" cy="9001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5934670"/>
            <a:ext cx="26035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+mn-lt"/>
              </a:rPr>
              <a:t>Exciton: </a:t>
            </a:r>
            <a:r>
              <a:rPr kumimoji="1" lang="ja-JP" altLang="en-US" dirty="0" smtClean="0">
                <a:latin typeface="+mn-lt"/>
              </a:rPr>
              <a:t>励起子</a:t>
            </a:r>
            <a:endParaRPr kumimoji="1" lang="en-US" altLang="ja-JP" dirty="0" smtClean="0">
              <a:latin typeface="+mn-lt"/>
            </a:endParaRPr>
          </a:p>
          <a:p>
            <a:r>
              <a:rPr lang="en-US" altLang="ja-JP" dirty="0">
                <a:latin typeface="+mn-lt"/>
              </a:rPr>
              <a:t>Valence band: </a:t>
            </a:r>
            <a:r>
              <a:rPr lang="ja-JP" altLang="en-US" dirty="0" smtClean="0">
                <a:latin typeface="+mn-lt"/>
              </a:rPr>
              <a:t>価電子帯</a:t>
            </a:r>
            <a:endParaRPr kumimoji="1" lang="en-US" altLang="ja-JP" dirty="0" smtClean="0">
              <a:latin typeface="+mn-lt"/>
            </a:endParaRPr>
          </a:p>
          <a:p>
            <a:r>
              <a:rPr kumimoji="1" lang="en-US" altLang="ja-JP" dirty="0" smtClean="0">
                <a:latin typeface="+mn-lt"/>
              </a:rPr>
              <a:t>Conduction band:</a:t>
            </a:r>
            <a:r>
              <a:rPr kumimoji="1" lang="ja-JP" altLang="en-US" dirty="0" smtClean="0">
                <a:latin typeface="+mn-lt"/>
              </a:rPr>
              <a:t> 伝導帯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21" name="タイトル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   Exciton</a:t>
            </a:r>
            <a:endParaRPr lang="ja-JP" alt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238" y="1700808"/>
            <a:ext cx="4621922" cy="390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円/楕円 1"/>
          <p:cNvSpPr/>
          <p:nvPr/>
        </p:nvSpPr>
        <p:spPr>
          <a:xfrm>
            <a:off x="2448000" y="3429000"/>
            <a:ext cx="735005" cy="1800200"/>
          </a:xfrm>
          <a:prstGeom prst="ellipse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9" name="グループ化 18"/>
          <p:cNvGrpSpPr/>
          <p:nvPr/>
        </p:nvGrpSpPr>
        <p:grpSpPr>
          <a:xfrm>
            <a:off x="1187624" y="3735033"/>
            <a:ext cx="1335738" cy="1079673"/>
            <a:chOff x="2948230" y="3356992"/>
            <a:chExt cx="1191722" cy="720079"/>
          </a:xfrm>
        </p:grpSpPr>
        <p:cxnSp>
          <p:nvCxnSpPr>
            <p:cNvPr id="15" name="直線コネクタ 14"/>
            <p:cNvCxnSpPr/>
            <p:nvPr/>
          </p:nvCxnSpPr>
          <p:spPr bwMode="auto">
            <a:xfrm flipV="1">
              <a:off x="2948230" y="3669000"/>
              <a:ext cx="339725" cy="2116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6" name="フリーフォーム 15"/>
            <p:cNvSpPr/>
            <p:nvPr/>
          </p:nvSpPr>
          <p:spPr bwMode="auto">
            <a:xfrm>
              <a:off x="3307005" y="3356992"/>
              <a:ext cx="382588" cy="720079"/>
            </a:xfrm>
            <a:custGeom>
              <a:avLst/>
              <a:gdLst>
                <a:gd name="connsiteX0" fmla="*/ 0 w 281354"/>
                <a:gd name="connsiteY0" fmla="*/ 485334 h 1148860"/>
                <a:gd name="connsiteX1" fmla="*/ 56271 w 281354"/>
                <a:gd name="connsiteY1" fmla="*/ 963636 h 1148860"/>
                <a:gd name="connsiteX2" fmla="*/ 70339 w 281354"/>
                <a:gd name="connsiteY2" fmla="*/ 161778 h 1148860"/>
                <a:gd name="connsiteX3" fmla="*/ 140677 w 281354"/>
                <a:gd name="connsiteY3" fmla="*/ 1132448 h 1148860"/>
                <a:gd name="connsiteX4" fmla="*/ 182880 w 281354"/>
                <a:gd name="connsiteY4" fmla="*/ 63304 h 1148860"/>
                <a:gd name="connsiteX5" fmla="*/ 253219 w 281354"/>
                <a:gd name="connsiteY5" fmla="*/ 752621 h 1148860"/>
                <a:gd name="connsiteX6" fmla="*/ 281354 w 281354"/>
                <a:gd name="connsiteY6" fmla="*/ 527538 h 1148860"/>
                <a:gd name="connsiteX7" fmla="*/ 281354 w 281354"/>
                <a:gd name="connsiteY7" fmla="*/ 527538 h 1148860"/>
                <a:gd name="connsiteX8" fmla="*/ 281354 w 281354"/>
                <a:gd name="connsiteY8" fmla="*/ 513470 h 1148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1354" h="1148860">
                  <a:moveTo>
                    <a:pt x="0" y="485334"/>
                  </a:moveTo>
                  <a:cubicBezTo>
                    <a:pt x="22274" y="751448"/>
                    <a:pt x="44548" y="1017562"/>
                    <a:pt x="56271" y="963636"/>
                  </a:cubicBezTo>
                  <a:cubicBezTo>
                    <a:pt x="67994" y="909710"/>
                    <a:pt x="56271" y="133643"/>
                    <a:pt x="70339" y="161778"/>
                  </a:cubicBezTo>
                  <a:cubicBezTo>
                    <a:pt x="84407" y="189913"/>
                    <a:pt x="121920" y="1148860"/>
                    <a:pt x="140677" y="1132448"/>
                  </a:cubicBezTo>
                  <a:cubicBezTo>
                    <a:pt x="159434" y="1116036"/>
                    <a:pt x="164123" y="126608"/>
                    <a:pt x="182880" y="63304"/>
                  </a:cubicBezTo>
                  <a:cubicBezTo>
                    <a:pt x="201637" y="0"/>
                    <a:pt x="236807" y="675249"/>
                    <a:pt x="253219" y="752621"/>
                  </a:cubicBezTo>
                  <a:cubicBezTo>
                    <a:pt x="269631" y="829993"/>
                    <a:pt x="281354" y="527538"/>
                    <a:pt x="281354" y="527538"/>
                  </a:cubicBezTo>
                  <a:lnTo>
                    <a:pt x="281354" y="527538"/>
                  </a:lnTo>
                  <a:lnTo>
                    <a:pt x="281354" y="513470"/>
                  </a:lnTo>
                </a:path>
              </a:pathLst>
            </a:cu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cxnSp>
          <p:nvCxnSpPr>
            <p:cNvPr id="17" name="直線矢印コネクタ 16"/>
            <p:cNvCxnSpPr/>
            <p:nvPr/>
          </p:nvCxnSpPr>
          <p:spPr bwMode="auto">
            <a:xfrm>
              <a:off x="3676893" y="3669000"/>
              <a:ext cx="46305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25" name="円/楕円 24"/>
          <p:cNvSpPr/>
          <p:nvPr/>
        </p:nvSpPr>
        <p:spPr bwMode="auto">
          <a:xfrm>
            <a:off x="2674790" y="4800752"/>
            <a:ext cx="287338" cy="288925"/>
          </a:xfrm>
          <a:prstGeom prst="ellipse">
            <a:avLst/>
          </a:prstGeom>
          <a:solidFill>
            <a:schemeClr val="accent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 smtClean="0"/>
              <a:t>＋</a:t>
            </a:r>
            <a:endParaRPr lang="ja-JP" altLang="en-US" sz="2000" dirty="0"/>
          </a:p>
        </p:txBody>
      </p:sp>
      <p:sp>
        <p:nvSpPr>
          <p:cNvPr id="26" name="円/楕円 25"/>
          <p:cNvSpPr/>
          <p:nvPr/>
        </p:nvSpPr>
        <p:spPr bwMode="auto">
          <a:xfrm>
            <a:off x="2673203" y="4814707"/>
            <a:ext cx="288925" cy="288925"/>
          </a:xfrm>
          <a:prstGeom prst="ellipse">
            <a:avLst/>
          </a:prstGeom>
          <a:solidFill>
            <a:srgbClr val="FF0000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 smtClean="0"/>
              <a:t>ー</a:t>
            </a:r>
            <a:endParaRPr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747909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78117E-6 L 2.5E-6 -0.1785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9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   Exciton</a:t>
            </a:r>
            <a:endParaRPr lang="ja-JP" altLang="en-US" dirty="0" smtClean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585486" y="3644428"/>
            <a:ext cx="3162978" cy="17287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ja-JP" sz="2400" dirty="0" smtClean="0"/>
              <a:t>E</a:t>
            </a:r>
            <a:r>
              <a:rPr lang="en-US" altLang="ja-JP" sz="2400" baseline="-25000" dirty="0" smtClean="0"/>
              <a:t>G</a:t>
            </a:r>
            <a:r>
              <a:rPr lang="en-US" altLang="ja-JP" sz="2400" dirty="0" smtClean="0"/>
              <a:t> : bandgap energy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ja-JP" sz="2400" dirty="0" smtClean="0"/>
              <a:t>R : Rydberg energy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ja-JP" sz="2400" dirty="0" smtClean="0"/>
              <a:t>M</a:t>
            </a:r>
            <a:r>
              <a:rPr lang="en-US" altLang="ja-JP" sz="2400" baseline="-25000" dirty="0" smtClean="0"/>
              <a:t>X</a:t>
            </a:r>
            <a:r>
              <a:rPr lang="en-US" altLang="ja-JP" sz="2400" dirty="0" smtClean="0"/>
              <a:t> = m</a:t>
            </a:r>
            <a:r>
              <a:rPr lang="en-US" altLang="ja-JP" sz="2400" baseline="-25000" dirty="0" smtClean="0"/>
              <a:t>e</a:t>
            </a:r>
            <a:r>
              <a:rPr lang="en-US" altLang="ja-JP" sz="2400" dirty="0" smtClean="0"/>
              <a:t> + m</a:t>
            </a:r>
            <a:r>
              <a:rPr lang="en-US" altLang="ja-JP" sz="2400" baseline="-25000" dirty="0" smtClean="0"/>
              <a:t>h</a:t>
            </a:r>
            <a:endParaRPr lang="en-US" altLang="ja-JP" sz="2400" dirty="0" smtClean="0"/>
          </a:p>
        </p:txBody>
      </p:sp>
      <p:sp>
        <p:nvSpPr>
          <p:cNvPr id="18435" name="テキスト ボックス 6"/>
          <p:cNvSpPr txBox="1">
            <a:spLocks noChangeArrowheads="1"/>
          </p:cNvSpPr>
          <p:nvPr/>
        </p:nvSpPr>
        <p:spPr bwMode="auto">
          <a:xfrm>
            <a:off x="5292725" y="2924944"/>
            <a:ext cx="36861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>
                <a:latin typeface="Calibri" pitchFamily="34" charset="0"/>
              </a:rPr>
              <a:t>E</a:t>
            </a:r>
            <a:r>
              <a:rPr lang="ja-JP" altLang="en-US" sz="2400" baseline="-25000" dirty="0">
                <a:latin typeface="Calibri" pitchFamily="34" charset="0"/>
              </a:rPr>
              <a:t>ｎ</a:t>
            </a:r>
            <a:r>
              <a:rPr lang="en-US" altLang="ja-JP" sz="2400" dirty="0">
                <a:latin typeface="Calibri" pitchFamily="34" charset="0"/>
              </a:rPr>
              <a:t>(K) = E</a:t>
            </a:r>
            <a:r>
              <a:rPr lang="en-US" altLang="ja-JP" sz="2400" baseline="-25000" dirty="0">
                <a:latin typeface="Calibri" pitchFamily="34" charset="0"/>
              </a:rPr>
              <a:t>G</a:t>
            </a:r>
            <a:r>
              <a:rPr lang="en-US" altLang="ja-JP" sz="2400" dirty="0">
                <a:latin typeface="Calibri" pitchFamily="34" charset="0"/>
              </a:rPr>
              <a:t> – R/n</a:t>
            </a:r>
            <a:r>
              <a:rPr lang="en-US" altLang="ja-JP" sz="2400" baseline="30000" dirty="0">
                <a:latin typeface="Calibri" pitchFamily="34" charset="0"/>
              </a:rPr>
              <a:t>2</a:t>
            </a:r>
            <a:r>
              <a:rPr lang="en-US" altLang="ja-JP" sz="2400" dirty="0">
                <a:latin typeface="Calibri" pitchFamily="34" charset="0"/>
              </a:rPr>
              <a:t> + h</a:t>
            </a:r>
            <a:r>
              <a:rPr lang="en-US" altLang="ja-JP" sz="2400" baseline="30000" dirty="0">
                <a:latin typeface="Calibri" pitchFamily="34" charset="0"/>
              </a:rPr>
              <a:t>2</a:t>
            </a:r>
            <a:r>
              <a:rPr lang="en-US" altLang="ja-JP" sz="2400" dirty="0">
                <a:latin typeface="Calibri" pitchFamily="34" charset="0"/>
              </a:rPr>
              <a:t>K</a:t>
            </a:r>
            <a:r>
              <a:rPr lang="en-US" altLang="ja-JP" sz="2400" baseline="30000" dirty="0">
                <a:latin typeface="Calibri" pitchFamily="34" charset="0"/>
              </a:rPr>
              <a:t>2</a:t>
            </a:r>
            <a:r>
              <a:rPr lang="en-US" altLang="ja-JP" sz="2400" dirty="0">
                <a:latin typeface="Calibri" pitchFamily="34" charset="0"/>
              </a:rPr>
              <a:t>/2M</a:t>
            </a:r>
            <a:r>
              <a:rPr lang="en-US" altLang="ja-JP" sz="2400" baseline="-25000" dirty="0">
                <a:latin typeface="Calibri" pitchFamily="34" charset="0"/>
              </a:rPr>
              <a:t>X</a:t>
            </a:r>
            <a:endParaRPr lang="ja-JP" altLang="en-US" sz="2400" dirty="0">
              <a:latin typeface="Calibri" pitchFamily="34" charset="0"/>
            </a:endParaRPr>
          </a:p>
        </p:txBody>
      </p:sp>
      <p:sp>
        <p:nvSpPr>
          <p:cNvPr id="18436" name="テキスト ボックス 7"/>
          <p:cNvSpPr txBox="1">
            <a:spLocks noChangeArrowheads="1"/>
          </p:cNvSpPr>
          <p:nvPr/>
        </p:nvSpPr>
        <p:spPr bwMode="auto">
          <a:xfrm>
            <a:off x="0" y="-26988"/>
            <a:ext cx="1400175" cy="368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>
                <a:latin typeface="Calibri" pitchFamily="34" charset="0"/>
              </a:rPr>
              <a:t>Introduction</a:t>
            </a:r>
            <a:endParaRPr lang="ja-JP" altLang="en-US" dirty="0">
              <a:latin typeface="Calibri" pitchFamily="34" charset="0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6443663" y="1556792"/>
            <a:ext cx="1296987" cy="1152525"/>
            <a:chOff x="6443663" y="1916113"/>
            <a:chExt cx="1296987" cy="1152525"/>
          </a:xfrm>
        </p:grpSpPr>
        <p:sp>
          <p:nvSpPr>
            <p:cNvPr id="15" name="円/楕円 14"/>
            <p:cNvSpPr/>
            <p:nvPr/>
          </p:nvSpPr>
          <p:spPr bwMode="auto">
            <a:xfrm>
              <a:off x="6443663" y="1916113"/>
              <a:ext cx="1296987" cy="1152525"/>
            </a:xfrm>
            <a:prstGeom prst="ellipse">
              <a:avLst/>
            </a:prstGeom>
            <a:noFill/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3" name="円/楕円 12"/>
            <p:cNvSpPr/>
            <p:nvPr/>
          </p:nvSpPr>
          <p:spPr bwMode="auto">
            <a:xfrm>
              <a:off x="6588125" y="1916113"/>
              <a:ext cx="287338" cy="28892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2400" dirty="0"/>
                <a:t>+</a:t>
              </a:r>
              <a:endParaRPr lang="ja-JP" altLang="en-US" sz="2400" dirty="0"/>
            </a:p>
          </p:txBody>
        </p:sp>
        <p:sp>
          <p:nvSpPr>
            <p:cNvPr id="14" name="円/楕円 13"/>
            <p:cNvSpPr/>
            <p:nvPr/>
          </p:nvSpPr>
          <p:spPr bwMode="auto">
            <a:xfrm>
              <a:off x="7380288" y="2708275"/>
              <a:ext cx="288925" cy="28892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2400" dirty="0"/>
                <a:t>-</a:t>
              </a:r>
              <a:endParaRPr lang="ja-JP" altLang="en-US" sz="2400" dirty="0"/>
            </a:p>
          </p:txBody>
        </p:sp>
      </p:grpSp>
      <p:sp>
        <p:nvSpPr>
          <p:cNvPr id="18" name="正方形/長方形 17"/>
          <p:cNvSpPr/>
          <p:nvPr/>
        </p:nvSpPr>
        <p:spPr>
          <a:xfrm>
            <a:off x="1192410" y="3717019"/>
            <a:ext cx="415529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6300609"/>
            <a:ext cx="914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latin typeface="+mn-lt"/>
              </a:rPr>
              <a:t>C. Weisbuch and R. G. Ulbrich</a:t>
            </a:r>
            <a:r>
              <a:rPr lang="en-US" altLang="ja-JP" sz="1600" dirty="0" smtClean="0">
                <a:latin typeface="+mn-lt"/>
              </a:rPr>
              <a:t>, </a:t>
            </a:r>
            <a:r>
              <a:rPr lang="en-US" altLang="ja-JP" sz="1600" i="1" dirty="0" smtClean="0">
                <a:latin typeface="+mn-lt"/>
              </a:rPr>
              <a:t>in Light Scattering in Solids Ⅲ</a:t>
            </a:r>
            <a:r>
              <a:rPr lang="en-US" altLang="ja-JP" sz="1600" dirty="0" smtClean="0">
                <a:latin typeface="+mn-lt"/>
              </a:rPr>
              <a:t>, edited by M. Cardona and G. Guntherodt, Topics in Applied Physics Vol. 51 (Springer-</a:t>
            </a:r>
            <a:r>
              <a:rPr lang="en-US" altLang="ja-JP" sz="1600" dirty="0" err="1" smtClean="0">
                <a:latin typeface="+mn-lt"/>
              </a:rPr>
              <a:t>Verlag</a:t>
            </a:r>
            <a:r>
              <a:rPr lang="en-US" altLang="ja-JP" sz="1600" dirty="0" smtClean="0">
                <a:latin typeface="+mn-lt"/>
              </a:rPr>
              <a:t>, Berlin, 1982), Chap. 7.</a:t>
            </a:r>
            <a:endParaRPr kumimoji="1" lang="ja-JP" altLang="en-US" sz="1600" dirty="0"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83" y="1484784"/>
            <a:ext cx="4590495" cy="4451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/>
              <a:t>E</a:t>
            </a:r>
            <a:r>
              <a:rPr lang="en-US" altLang="ja-JP" dirty="0" smtClean="0"/>
              <a:t>xciton polariton (EP)</a:t>
            </a:r>
            <a:endParaRPr lang="ja-JP" altLang="en-US" dirty="0" smtClean="0"/>
          </a:p>
        </p:txBody>
      </p:sp>
      <p:sp>
        <p:nvSpPr>
          <p:cNvPr id="20482" name="コンテンツ プレースホルダ 2"/>
          <p:cNvSpPr>
            <a:spLocks noGrp="1"/>
          </p:cNvSpPr>
          <p:nvPr>
            <p:ph idx="1"/>
          </p:nvPr>
        </p:nvSpPr>
        <p:spPr>
          <a:xfrm>
            <a:off x="5857627" y="2072691"/>
            <a:ext cx="2890837" cy="373257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sz="2400" dirty="0" smtClean="0"/>
              <a:t>Polaritons relax down to lower-energy.</a:t>
            </a:r>
          </a:p>
          <a:p>
            <a:pPr eaLnBrk="1" hangingPunct="1"/>
            <a:r>
              <a:rPr lang="en-US" altLang="ja-JP" sz="2400" dirty="0" smtClean="0"/>
              <a:t>The polaritons can  accumulate in the region, named “bottleneck</a:t>
            </a:r>
            <a:r>
              <a:rPr lang="en-US" altLang="ja-JP" sz="2400" dirty="0" smtClean="0"/>
              <a:t>”</a:t>
            </a:r>
            <a:endParaRPr lang="en-US" altLang="ja-JP" sz="2400" dirty="0"/>
          </a:p>
          <a:p>
            <a:pPr eaLnBrk="1" hangingPunct="1"/>
            <a:r>
              <a:rPr lang="en-US" altLang="ja-JP" sz="2400" dirty="0" smtClean="0"/>
              <a:t>Group velocity    </a:t>
            </a:r>
            <a:r>
              <a:rPr lang="en-US" altLang="ja-JP" sz="2000" dirty="0" smtClean="0"/>
              <a:t> v</a:t>
            </a:r>
            <a:r>
              <a:rPr lang="en-US" altLang="ja-JP" sz="2000" baseline="-25000" dirty="0" smtClean="0"/>
              <a:t>g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= dω/</a:t>
            </a:r>
            <a:r>
              <a:rPr lang="en-US" altLang="ja-JP" sz="2000" dirty="0" err="1" smtClean="0"/>
              <a:t>dK</a:t>
            </a:r>
            <a:r>
              <a:rPr lang="en-US" altLang="ja-JP" sz="2000" dirty="0" smtClean="0"/>
              <a:t> </a:t>
            </a:r>
            <a:endParaRPr lang="en-US" altLang="ja-JP" sz="2000" dirty="0" smtClean="0"/>
          </a:p>
        </p:txBody>
      </p:sp>
      <p:sp>
        <p:nvSpPr>
          <p:cNvPr id="16" name="テキスト ボックス 7"/>
          <p:cNvSpPr txBox="1">
            <a:spLocks noChangeArrowheads="1"/>
          </p:cNvSpPr>
          <p:nvPr/>
        </p:nvSpPr>
        <p:spPr bwMode="auto">
          <a:xfrm>
            <a:off x="0" y="-26988"/>
            <a:ext cx="13447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smtClean="0">
                <a:latin typeface="Calibri" pitchFamily="34" charset="0"/>
              </a:rPr>
              <a:t>Background</a:t>
            </a:r>
            <a:endParaRPr lang="ja-JP" altLang="en-US" dirty="0"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34" y="1628800"/>
            <a:ext cx="4756838" cy="4333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グループ化 12"/>
          <p:cNvGrpSpPr/>
          <p:nvPr/>
        </p:nvGrpSpPr>
        <p:grpSpPr>
          <a:xfrm>
            <a:off x="1547664" y="3573016"/>
            <a:ext cx="3391022" cy="1014445"/>
            <a:chOff x="1560191" y="3789040"/>
            <a:chExt cx="3391022" cy="1014445"/>
          </a:xfrm>
        </p:grpSpPr>
        <p:sp>
          <p:nvSpPr>
            <p:cNvPr id="2" name="円/楕円 1"/>
            <p:cNvSpPr/>
            <p:nvPr/>
          </p:nvSpPr>
          <p:spPr>
            <a:xfrm>
              <a:off x="1560191" y="3789040"/>
              <a:ext cx="565014" cy="73772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0486" name="テキスト ボックス 2"/>
            <p:cNvSpPr txBox="1">
              <a:spLocks noChangeArrowheads="1"/>
            </p:cNvSpPr>
            <p:nvPr/>
          </p:nvSpPr>
          <p:spPr bwMode="auto">
            <a:xfrm>
              <a:off x="3432399" y="4341820"/>
              <a:ext cx="151881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2400" u="sng" dirty="0">
                  <a:latin typeface="+mn-lt"/>
                </a:rPr>
                <a:t>bottleneck</a:t>
              </a:r>
              <a:endParaRPr lang="ja-JP" altLang="en-US" sz="2400" u="sng" dirty="0">
                <a:latin typeface="+mn-lt"/>
              </a:endParaRPr>
            </a:p>
          </p:txBody>
        </p:sp>
        <p:cxnSp>
          <p:nvCxnSpPr>
            <p:cNvPr id="5" name="曲線コネクタ 4"/>
            <p:cNvCxnSpPr>
              <a:stCxn id="20486" idx="1"/>
              <a:endCxn id="2" idx="6"/>
            </p:cNvCxnSpPr>
            <p:nvPr/>
          </p:nvCxnSpPr>
          <p:spPr>
            <a:xfrm rot="10800000">
              <a:off x="2125205" y="4157901"/>
              <a:ext cx="1307194" cy="414752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テキスト ボックス 7"/>
          <p:cNvSpPr txBox="1"/>
          <p:nvPr/>
        </p:nvSpPr>
        <p:spPr>
          <a:xfrm>
            <a:off x="6300192" y="5013176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en-US" altLang="ja-JP" dirty="0" smtClean="0"/>
          </a:p>
          <a:p>
            <a:endParaRPr lang="en-US" altLang="ja-JP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-34224" y="6488668"/>
            <a:ext cx="42938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+mn-lt"/>
              </a:rPr>
              <a:t>F. Askary and P. Y. Yu, Phys. Rev. B 28, 6165 (1983)</a:t>
            </a:r>
            <a:endParaRPr kumimoji="1" lang="ja-JP" altLang="en-US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Purpose </a:t>
            </a:r>
            <a:endParaRPr lang="ja-JP" altLang="en-US" smtClean="0"/>
          </a:p>
        </p:txBody>
      </p:sp>
      <p:sp>
        <p:nvSpPr>
          <p:cNvPr id="24578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1448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/>
              <a:t>To clarify the spatial effect</a:t>
            </a:r>
          </a:p>
          <a:p>
            <a:pPr lvl="1" eaLnBrk="1" hangingPunct="1"/>
            <a:r>
              <a:rPr lang="en-US" altLang="ja-JP" dirty="0" smtClean="0">
                <a:solidFill>
                  <a:srgbClr val="0070C0"/>
                </a:solidFill>
              </a:rPr>
              <a:t>the temporal responses of EP luminescence with the forward and the backward geometry</a:t>
            </a:r>
          </a:p>
        </p:txBody>
      </p:sp>
      <p:grpSp>
        <p:nvGrpSpPr>
          <p:cNvPr id="24579" name="グループ化 10"/>
          <p:cNvGrpSpPr>
            <a:grpSpLocks/>
          </p:cNvGrpSpPr>
          <p:nvPr/>
        </p:nvGrpSpPr>
        <p:grpSpPr bwMode="auto">
          <a:xfrm>
            <a:off x="1177925" y="4500563"/>
            <a:ext cx="3108325" cy="1000125"/>
            <a:chOff x="892943" y="4143380"/>
            <a:chExt cx="3107553" cy="1000132"/>
          </a:xfrm>
        </p:grpSpPr>
        <p:sp>
          <p:nvSpPr>
            <p:cNvPr id="4" name="正方形/長方形 3"/>
            <p:cNvSpPr/>
            <p:nvPr/>
          </p:nvSpPr>
          <p:spPr>
            <a:xfrm>
              <a:off x="2786050" y="4143380"/>
              <a:ext cx="428628" cy="1000132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grpSp>
          <p:nvGrpSpPr>
            <p:cNvPr id="24593" name="グループ化 8"/>
            <p:cNvGrpSpPr>
              <a:grpSpLocks/>
            </p:cNvGrpSpPr>
            <p:nvPr/>
          </p:nvGrpSpPr>
          <p:grpSpPr bwMode="auto">
            <a:xfrm>
              <a:off x="892943" y="4214818"/>
              <a:ext cx="1821669" cy="785818"/>
              <a:chOff x="678629" y="4214818"/>
              <a:chExt cx="1821669" cy="785818"/>
            </a:xfrm>
          </p:grpSpPr>
          <p:sp>
            <p:nvSpPr>
              <p:cNvPr id="7" name="二等辺三角形 6"/>
              <p:cNvSpPr/>
              <p:nvPr/>
            </p:nvSpPr>
            <p:spPr>
              <a:xfrm rot="16200000">
                <a:off x="928543" y="4107779"/>
                <a:ext cx="428628" cy="928457"/>
              </a:xfrm>
              <a:prstGeom prst="triangl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8" name="二等辺三角形 7"/>
              <p:cNvSpPr/>
              <p:nvPr/>
            </p:nvSpPr>
            <p:spPr>
              <a:xfrm rot="5400000">
                <a:off x="1822084" y="4107779"/>
                <a:ext cx="428628" cy="928456"/>
              </a:xfrm>
              <a:prstGeom prst="triangle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6" name="円/楕円 5"/>
              <p:cNvSpPr/>
              <p:nvPr/>
            </p:nvSpPr>
            <p:spPr>
              <a:xfrm>
                <a:off x="1548363" y="4214817"/>
                <a:ext cx="71420" cy="785818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</p:grpSp>
        <p:sp>
          <p:nvSpPr>
            <p:cNvPr id="10" name="下矢印 9"/>
            <p:cNvSpPr/>
            <p:nvPr/>
          </p:nvSpPr>
          <p:spPr>
            <a:xfrm rot="5400000">
              <a:off x="3429083" y="4286347"/>
              <a:ext cx="428628" cy="714198"/>
            </a:xfrm>
            <a:prstGeom prst="downArrow">
              <a:avLst>
                <a:gd name="adj1" fmla="val 25618"/>
                <a:gd name="adj2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sp>
        <p:nvSpPr>
          <p:cNvPr id="13" name="正方形/長方形 12"/>
          <p:cNvSpPr/>
          <p:nvPr/>
        </p:nvSpPr>
        <p:spPr>
          <a:xfrm>
            <a:off x="7286644" y="4500570"/>
            <a:ext cx="428628" cy="10001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24583" name="グループ化 8"/>
          <p:cNvGrpSpPr>
            <a:grpSpLocks/>
          </p:cNvGrpSpPr>
          <p:nvPr/>
        </p:nvGrpSpPr>
        <p:grpSpPr bwMode="auto">
          <a:xfrm>
            <a:off x="5394325" y="4572000"/>
            <a:ext cx="1820863" cy="785813"/>
            <a:chOff x="678629" y="4214818"/>
            <a:chExt cx="1821669" cy="785818"/>
          </a:xfrm>
        </p:grpSpPr>
        <p:sp>
          <p:nvSpPr>
            <p:cNvPr id="16" name="二等辺三角形 15"/>
            <p:cNvSpPr/>
            <p:nvPr/>
          </p:nvSpPr>
          <p:spPr>
            <a:xfrm rot="16200000">
              <a:off x="928864" y="4107459"/>
              <a:ext cx="428628" cy="929099"/>
            </a:xfrm>
            <a:prstGeom prst="triangl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7" name="二等辺三角形 16"/>
            <p:cNvSpPr/>
            <p:nvPr/>
          </p:nvSpPr>
          <p:spPr>
            <a:xfrm rot="5400000">
              <a:off x="1821434" y="4107459"/>
              <a:ext cx="428628" cy="929099"/>
            </a:xfrm>
            <a:prstGeom prst="triangl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8" name="円/楕円 17"/>
            <p:cNvSpPr/>
            <p:nvPr/>
          </p:nvSpPr>
          <p:spPr>
            <a:xfrm>
              <a:off x="1547376" y="4214818"/>
              <a:ext cx="71469" cy="785818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</p:grpSp>
      <p:sp>
        <p:nvSpPr>
          <p:cNvPr id="15" name="下矢印 14"/>
          <p:cNvSpPr/>
          <p:nvPr/>
        </p:nvSpPr>
        <p:spPr>
          <a:xfrm rot="14046032">
            <a:off x="6700838" y="4954588"/>
            <a:ext cx="428625" cy="714375"/>
          </a:xfrm>
          <a:prstGeom prst="downArrow">
            <a:avLst>
              <a:gd name="adj1" fmla="val 25618"/>
              <a:gd name="adj2" fmla="val 54761"/>
            </a:avLst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4585" name="テキスト ボックス 18"/>
          <p:cNvSpPr txBox="1">
            <a:spLocks noChangeArrowheads="1"/>
          </p:cNvSpPr>
          <p:nvPr/>
        </p:nvSpPr>
        <p:spPr bwMode="auto">
          <a:xfrm>
            <a:off x="2260600" y="3929063"/>
            <a:ext cx="9540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forward</a:t>
            </a:r>
            <a:endParaRPr lang="ja-JP" altLang="en-US"/>
          </a:p>
        </p:txBody>
      </p:sp>
      <p:sp>
        <p:nvSpPr>
          <p:cNvPr id="24586" name="テキスト ボックス 19"/>
          <p:cNvSpPr txBox="1">
            <a:spLocks noChangeArrowheads="1"/>
          </p:cNvSpPr>
          <p:nvPr/>
        </p:nvSpPr>
        <p:spPr bwMode="auto">
          <a:xfrm>
            <a:off x="6215063" y="3916363"/>
            <a:ext cx="11715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/>
              <a:t>backward</a:t>
            </a:r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0" y="6490993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Luminescence: </a:t>
            </a:r>
            <a:r>
              <a:rPr kumimoji="1" lang="ja-JP" altLang="en-US" dirty="0" smtClean="0"/>
              <a:t>発光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Experimental setup </a:t>
            </a:r>
            <a:endParaRPr lang="ja-JP" altLang="en-US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714375" y="2228280"/>
            <a:ext cx="2786063" cy="6429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6627" name="テキスト ボックス 4"/>
          <p:cNvSpPr txBox="1">
            <a:spLocks noChangeArrowheads="1"/>
          </p:cNvSpPr>
          <p:nvPr/>
        </p:nvSpPr>
        <p:spPr bwMode="auto">
          <a:xfrm>
            <a:off x="714375" y="2228280"/>
            <a:ext cx="2714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cw mode-locked yttrium-aluminum-garnet laser</a:t>
            </a:r>
            <a:endParaRPr lang="ja-JP" altLang="en-US"/>
          </a:p>
        </p:txBody>
      </p:sp>
      <p:sp>
        <p:nvSpPr>
          <p:cNvPr id="26628" name="テキスト ボックス 5"/>
          <p:cNvSpPr txBox="1">
            <a:spLocks noChangeArrowheads="1"/>
          </p:cNvSpPr>
          <p:nvPr/>
        </p:nvSpPr>
        <p:spPr bwMode="auto">
          <a:xfrm>
            <a:off x="1004838" y="3014663"/>
            <a:ext cx="2559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/>
              <a:t>repetition rate : 82 MHz</a:t>
            </a:r>
          </a:p>
          <a:p>
            <a:r>
              <a:rPr lang="en-US" altLang="ja-JP" dirty="0"/>
              <a:t>average power : 5 </a:t>
            </a:r>
            <a:r>
              <a:rPr lang="en-US" altLang="ja-JP" dirty="0" err="1"/>
              <a:t>mW</a:t>
            </a:r>
            <a:endParaRPr lang="en-US" altLang="ja-JP" dirty="0"/>
          </a:p>
        </p:txBody>
      </p:sp>
      <p:sp>
        <p:nvSpPr>
          <p:cNvPr id="20" name="正方形/長方形 19"/>
          <p:cNvSpPr/>
          <p:nvPr/>
        </p:nvSpPr>
        <p:spPr>
          <a:xfrm>
            <a:off x="2346220" y="1869505"/>
            <a:ext cx="1143000" cy="3571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6631" name="テキスト ボックス 20"/>
          <p:cNvSpPr txBox="1">
            <a:spLocks noChangeArrowheads="1"/>
          </p:cNvSpPr>
          <p:nvPr/>
        </p:nvSpPr>
        <p:spPr bwMode="auto">
          <a:xfrm>
            <a:off x="2339975" y="1844824"/>
            <a:ext cx="1111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/>
              <a:t>dye laser</a:t>
            </a:r>
            <a:endParaRPr lang="ja-JP" altLang="en-US" dirty="0"/>
          </a:p>
        </p:txBody>
      </p:sp>
      <p:sp>
        <p:nvSpPr>
          <p:cNvPr id="35" name="円/楕円 34"/>
          <p:cNvSpPr/>
          <p:nvPr/>
        </p:nvSpPr>
        <p:spPr>
          <a:xfrm>
            <a:off x="6669421" y="4869902"/>
            <a:ext cx="45719" cy="57150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8" name="二等辺三角形 37"/>
          <p:cNvSpPr/>
          <p:nvPr/>
        </p:nvSpPr>
        <p:spPr>
          <a:xfrm rot="16200000" flipH="1">
            <a:off x="6047910" y="4608442"/>
            <a:ext cx="48578" cy="1143006"/>
          </a:xfrm>
          <a:prstGeom prst="triangle">
            <a:avLst>
              <a:gd name="adj" fmla="val 50000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5868144" y="2276872"/>
            <a:ext cx="2418632" cy="45719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8286776" y="2298134"/>
            <a:ext cx="45719" cy="285752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6715140" y="5155654"/>
            <a:ext cx="1571636" cy="45719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5572132" y="4869902"/>
            <a:ext cx="142876" cy="57150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6" name="二等辺三角形 45"/>
          <p:cNvSpPr/>
          <p:nvPr/>
        </p:nvSpPr>
        <p:spPr>
          <a:xfrm rot="5400000" flipH="1">
            <a:off x="5080165" y="4718929"/>
            <a:ext cx="55242" cy="928692"/>
          </a:xfrm>
          <a:prstGeom prst="triangle">
            <a:avLst>
              <a:gd name="adj" fmla="val 50000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9" name="正方形/長方形 48"/>
          <p:cNvSpPr/>
          <p:nvPr/>
        </p:nvSpPr>
        <p:spPr>
          <a:xfrm>
            <a:off x="2143125" y="4727575"/>
            <a:ext cx="1714500" cy="8572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/>
              <a:t>50-cm </a:t>
            </a:r>
            <a:r>
              <a:rPr lang="en-US" altLang="ja-JP" dirty="0" err="1"/>
              <a:t>monochromator</a:t>
            </a:r>
            <a:endParaRPr lang="ja-JP" altLang="en-US" dirty="0"/>
          </a:p>
        </p:txBody>
      </p:sp>
      <p:sp>
        <p:nvSpPr>
          <p:cNvPr id="50" name="正方形/長方形 49"/>
          <p:cNvSpPr/>
          <p:nvPr/>
        </p:nvSpPr>
        <p:spPr>
          <a:xfrm>
            <a:off x="3867144" y="5155654"/>
            <a:ext cx="776294" cy="55243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8" name="円/楕円 47"/>
          <p:cNvSpPr/>
          <p:nvPr/>
        </p:nvSpPr>
        <p:spPr>
          <a:xfrm>
            <a:off x="4597719" y="4869902"/>
            <a:ext cx="45719" cy="57150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1" name="正方形/長方形 50"/>
          <p:cNvSpPr/>
          <p:nvPr/>
        </p:nvSpPr>
        <p:spPr>
          <a:xfrm>
            <a:off x="500063" y="4584700"/>
            <a:ext cx="1643062" cy="5000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 err="1"/>
              <a:t>synchroscan</a:t>
            </a:r>
            <a:r>
              <a:rPr lang="en-US" altLang="ja-JP" dirty="0"/>
              <a:t> streak camera</a:t>
            </a:r>
            <a:endParaRPr lang="ja-JP" altLang="en-US" dirty="0"/>
          </a:p>
        </p:txBody>
      </p:sp>
      <p:sp>
        <p:nvSpPr>
          <p:cNvPr id="52" name="正方形/長方形 51"/>
          <p:cNvSpPr/>
          <p:nvPr/>
        </p:nvSpPr>
        <p:spPr>
          <a:xfrm>
            <a:off x="714375" y="5227638"/>
            <a:ext cx="1428750" cy="6429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/>
              <a:t>photomultiplier</a:t>
            </a:r>
            <a:endParaRPr lang="ja-JP" altLang="en-US" dirty="0"/>
          </a:p>
        </p:txBody>
      </p:sp>
      <p:sp>
        <p:nvSpPr>
          <p:cNvPr id="26672" name="テキスト ボックス 5"/>
          <p:cNvSpPr txBox="1">
            <a:spLocks noChangeArrowheads="1"/>
          </p:cNvSpPr>
          <p:nvPr/>
        </p:nvSpPr>
        <p:spPr bwMode="auto">
          <a:xfrm>
            <a:off x="1013594" y="3933825"/>
            <a:ext cx="305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/>
              <a:t>Spectral resolution : 0.6meV</a:t>
            </a:r>
          </a:p>
          <a:p>
            <a:r>
              <a:rPr lang="en-US" altLang="ja-JP" dirty="0"/>
              <a:t>time resolution : 80ps</a:t>
            </a:r>
          </a:p>
        </p:txBody>
      </p:sp>
      <p:sp>
        <p:nvSpPr>
          <p:cNvPr id="33" name="二等辺三角形 32"/>
          <p:cNvSpPr/>
          <p:nvPr/>
        </p:nvSpPr>
        <p:spPr>
          <a:xfrm rot="16200000" flipH="1">
            <a:off x="5348829" y="1828405"/>
            <a:ext cx="45719" cy="942655"/>
          </a:xfrm>
          <a:prstGeom prst="triangle">
            <a:avLst>
              <a:gd name="adj" fmla="val 50000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4900359" y="2132856"/>
            <a:ext cx="45719" cy="31169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90527" y="1506722"/>
            <a:ext cx="1911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β-BaB</a:t>
            </a:r>
            <a:r>
              <a:rPr lang="en-US" altLang="ja-JP" baseline="-25000" dirty="0" smtClean="0"/>
              <a:t>2</a:t>
            </a:r>
            <a:r>
              <a:rPr lang="en-US" altLang="ja-JP" dirty="0" smtClean="0"/>
              <a:t>O</a:t>
            </a:r>
            <a:r>
              <a:rPr lang="en-US" altLang="ja-JP" baseline="-25000" dirty="0" smtClean="0"/>
              <a:t>4</a:t>
            </a:r>
            <a:r>
              <a:rPr lang="en-US" altLang="ja-JP" dirty="0" smtClean="0"/>
              <a:t> crystal</a:t>
            </a:r>
            <a:endParaRPr kumimoji="1" lang="ja-JP" altLang="en-US" baseline="-25000" dirty="0"/>
          </a:p>
        </p:txBody>
      </p:sp>
      <p:cxnSp>
        <p:nvCxnSpPr>
          <p:cNvPr id="36" name="直線コネクタ 35"/>
          <p:cNvCxnSpPr>
            <a:stCxn id="20" idx="3"/>
            <a:endCxn id="15" idx="1"/>
          </p:cNvCxnSpPr>
          <p:nvPr/>
        </p:nvCxnSpPr>
        <p:spPr>
          <a:xfrm>
            <a:off x="3489220" y="2048099"/>
            <a:ext cx="1411139" cy="240605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/>
          <p:cNvCxnSpPr>
            <a:stCxn id="4" idx="3"/>
            <a:endCxn id="15" idx="1"/>
          </p:cNvCxnSpPr>
          <p:nvPr/>
        </p:nvCxnSpPr>
        <p:spPr>
          <a:xfrm flipV="1">
            <a:off x="3500438" y="2288704"/>
            <a:ext cx="1399921" cy="261045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3" name="円/楕円 52"/>
          <p:cNvSpPr/>
          <p:nvPr/>
        </p:nvSpPr>
        <p:spPr>
          <a:xfrm>
            <a:off x="4211960" y="1925784"/>
            <a:ext cx="74396" cy="783136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7" name="円/楕円 26"/>
          <p:cNvSpPr/>
          <p:nvPr/>
        </p:nvSpPr>
        <p:spPr>
          <a:xfrm>
            <a:off x="5822425" y="1988840"/>
            <a:ext cx="45719" cy="57150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5" name="正方形/長方形 24"/>
          <p:cNvSpPr/>
          <p:nvPr/>
        </p:nvSpPr>
        <p:spPr>
          <a:xfrm rot="1845774" flipV="1">
            <a:off x="7948850" y="2240848"/>
            <a:ext cx="764216" cy="6708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1" name="正方形/長方形 30"/>
          <p:cNvSpPr/>
          <p:nvPr/>
        </p:nvSpPr>
        <p:spPr>
          <a:xfrm rot="8308511">
            <a:off x="7966900" y="5161591"/>
            <a:ext cx="694473" cy="7779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6658" name="テキスト ボックス 26657"/>
          <p:cNvSpPr txBox="1"/>
          <p:nvPr/>
        </p:nvSpPr>
        <p:spPr>
          <a:xfrm>
            <a:off x="4929272" y="4400034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CuCl crystal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time-integrated spectra </a:t>
            </a:r>
            <a:endParaRPr lang="ja-JP" altLang="en-US" smtClean="0"/>
          </a:p>
        </p:txBody>
      </p:sp>
      <p:sp>
        <p:nvSpPr>
          <p:cNvPr id="28674" name="コンテンツ プレースホルダ 2"/>
          <p:cNvSpPr>
            <a:spLocks noGrp="1"/>
          </p:cNvSpPr>
          <p:nvPr>
            <p:ph idx="1"/>
          </p:nvPr>
        </p:nvSpPr>
        <p:spPr>
          <a:xfrm>
            <a:off x="5286375" y="1600200"/>
            <a:ext cx="3400425" cy="361473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sz="2400" dirty="0" smtClean="0"/>
              <a:t>The peak photon energy of the forward (FW) spectrum is slightly lower than that of the backward (BW) spectrum.</a:t>
            </a:r>
          </a:p>
          <a:p>
            <a:pPr eaLnBrk="1" hangingPunct="1"/>
            <a:r>
              <a:rPr lang="en-US" altLang="ja-JP" sz="2400" dirty="0" smtClean="0"/>
              <a:t>Because of the dissipation inside the sample</a:t>
            </a: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1557338"/>
            <a:ext cx="4321175" cy="469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テキスト ボックス 3"/>
          <p:cNvSpPr txBox="1">
            <a:spLocks noChangeArrowheads="1"/>
          </p:cNvSpPr>
          <p:nvPr/>
        </p:nvSpPr>
        <p:spPr bwMode="auto">
          <a:xfrm>
            <a:off x="0" y="-26988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Calibri" pitchFamily="34" charset="0"/>
              </a:rPr>
              <a:t>Result</a:t>
            </a:r>
            <a:endParaRPr lang="ja-JP" altLang="en-US">
              <a:latin typeface="Calibri" pitchFamily="34" charset="0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5724128" y="5373216"/>
            <a:ext cx="2472868" cy="804960"/>
            <a:chOff x="5868144" y="5661248"/>
            <a:chExt cx="2472868" cy="804960"/>
          </a:xfrm>
        </p:grpSpPr>
        <p:grpSp>
          <p:nvGrpSpPr>
            <p:cNvPr id="3" name="グループ化 2"/>
            <p:cNvGrpSpPr/>
            <p:nvPr/>
          </p:nvGrpSpPr>
          <p:grpSpPr>
            <a:xfrm>
              <a:off x="5868144" y="5661248"/>
              <a:ext cx="1147025" cy="758535"/>
              <a:chOff x="5955442" y="5710238"/>
              <a:chExt cx="1147025" cy="758535"/>
            </a:xfrm>
          </p:grpSpPr>
          <p:sp>
            <p:nvSpPr>
              <p:cNvPr id="7" name="正方形/長方形 6"/>
              <p:cNvSpPr/>
              <p:nvPr/>
            </p:nvSpPr>
            <p:spPr bwMode="auto">
              <a:xfrm>
                <a:off x="6558943" y="6142309"/>
                <a:ext cx="271734" cy="326464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grpSp>
            <p:nvGrpSpPr>
              <p:cNvPr id="8" name="グループ化 8"/>
              <p:cNvGrpSpPr>
                <a:grpSpLocks/>
              </p:cNvGrpSpPr>
              <p:nvPr/>
            </p:nvGrpSpPr>
            <p:grpSpPr bwMode="auto">
              <a:xfrm>
                <a:off x="5955442" y="6165628"/>
                <a:ext cx="558212" cy="256507"/>
                <a:chOff x="678629" y="4214818"/>
                <a:chExt cx="1821669" cy="785818"/>
              </a:xfrm>
            </p:grpSpPr>
            <p:sp>
              <p:nvSpPr>
                <p:cNvPr id="10" name="二等辺三角形 9"/>
                <p:cNvSpPr/>
                <p:nvPr/>
              </p:nvSpPr>
              <p:spPr>
                <a:xfrm rot="16200000">
                  <a:off x="928543" y="4107779"/>
                  <a:ext cx="428628" cy="928457"/>
                </a:xfrm>
                <a:prstGeom prst="triangle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1" name="二等辺三角形 10"/>
                <p:cNvSpPr/>
                <p:nvPr/>
              </p:nvSpPr>
              <p:spPr>
                <a:xfrm rot="5400000">
                  <a:off x="1822084" y="4107779"/>
                  <a:ext cx="428628" cy="928456"/>
                </a:xfrm>
                <a:prstGeom prst="triangle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2" name="円/楕円 11"/>
                <p:cNvSpPr/>
                <p:nvPr/>
              </p:nvSpPr>
              <p:spPr>
                <a:xfrm>
                  <a:off x="1548363" y="4214817"/>
                  <a:ext cx="71420" cy="785818"/>
                </a:xfrm>
                <a:prstGeom prst="ellipse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</p:grpSp>
          <p:sp>
            <p:nvSpPr>
              <p:cNvPr id="9" name="下矢印 8"/>
              <p:cNvSpPr/>
              <p:nvPr/>
            </p:nvSpPr>
            <p:spPr bwMode="auto">
              <a:xfrm rot="5400000">
                <a:off x="6930976" y="6180691"/>
                <a:ext cx="116596" cy="226386"/>
              </a:xfrm>
              <a:prstGeom prst="downArrow">
                <a:avLst>
                  <a:gd name="adj1" fmla="val 25618"/>
                  <a:gd name="adj2" fmla="val 5000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19" name="テキスト ボックス 18"/>
              <p:cNvSpPr txBox="1">
                <a:spLocks noChangeArrowheads="1"/>
              </p:cNvSpPr>
              <p:nvPr/>
            </p:nvSpPr>
            <p:spPr bwMode="auto">
              <a:xfrm>
                <a:off x="6035182" y="5710238"/>
                <a:ext cx="1047522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ja-JP" sz="1600" dirty="0"/>
                  <a:t>forward</a:t>
                </a:r>
                <a:endParaRPr lang="ja-JP" altLang="en-US" sz="1600" dirty="0"/>
              </a:p>
            </p:txBody>
          </p:sp>
        </p:grpSp>
        <p:grpSp>
          <p:nvGrpSpPr>
            <p:cNvPr id="4" name="グループ化 3"/>
            <p:cNvGrpSpPr/>
            <p:nvPr/>
          </p:nvGrpSpPr>
          <p:grpSpPr>
            <a:xfrm>
              <a:off x="7164288" y="5661248"/>
              <a:ext cx="1176724" cy="804960"/>
              <a:chOff x="7796005" y="5754742"/>
              <a:chExt cx="1176724" cy="804960"/>
            </a:xfrm>
          </p:grpSpPr>
          <p:sp>
            <p:nvSpPr>
              <p:cNvPr id="13" name="正方形/長方形 12"/>
              <p:cNvSpPr/>
              <p:nvPr/>
            </p:nvSpPr>
            <p:spPr>
              <a:xfrm>
                <a:off x="8429657" y="6165631"/>
                <a:ext cx="271666" cy="326467"/>
              </a:xfrm>
              <a:prstGeom prst="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grpSp>
            <p:nvGrpSpPr>
              <p:cNvPr id="14" name="グループ化 8"/>
              <p:cNvGrpSpPr>
                <a:grpSpLocks/>
              </p:cNvGrpSpPr>
              <p:nvPr/>
            </p:nvGrpSpPr>
            <p:grpSpPr bwMode="auto">
              <a:xfrm>
                <a:off x="7884367" y="6188947"/>
                <a:ext cx="499999" cy="256508"/>
                <a:chOff x="678629" y="4214818"/>
                <a:chExt cx="1821669" cy="785818"/>
              </a:xfrm>
            </p:grpSpPr>
            <p:sp>
              <p:nvSpPr>
                <p:cNvPr id="15" name="二等辺三角形 14"/>
                <p:cNvSpPr/>
                <p:nvPr/>
              </p:nvSpPr>
              <p:spPr>
                <a:xfrm rot="16200000">
                  <a:off x="928864" y="4107459"/>
                  <a:ext cx="428628" cy="929099"/>
                </a:xfrm>
                <a:prstGeom prst="triangle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6" name="二等辺三角形 15"/>
                <p:cNvSpPr/>
                <p:nvPr/>
              </p:nvSpPr>
              <p:spPr>
                <a:xfrm rot="5400000">
                  <a:off x="1821434" y="4107459"/>
                  <a:ext cx="428628" cy="929099"/>
                </a:xfrm>
                <a:prstGeom prst="triangle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  <p:sp>
              <p:nvSpPr>
                <p:cNvPr id="17" name="円/楕円 16"/>
                <p:cNvSpPr/>
                <p:nvPr/>
              </p:nvSpPr>
              <p:spPr>
                <a:xfrm>
                  <a:off x="1547376" y="4214818"/>
                  <a:ext cx="71469" cy="785818"/>
                </a:xfrm>
                <a:prstGeom prst="ellipse">
                  <a:avLst/>
                </a:prstGeom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ja-JP" altLang="en-US"/>
                </a:p>
              </p:txBody>
            </p:sp>
          </p:grpSp>
          <p:sp>
            <p:nvSpPr>
              <p:cNvPr id="18" name="下矢印 17"/>
              <p:cNvSpPr/>
              <p:nvPr/>
            </p:nvSpPr>
            <p:spPr>
              <a:xfrm rot="14046032">
                <a:off x="8196426" y="6378849"/>
                <a:ext cx="144160" cy="217545"/>
              </a:xfrm>
              <a:prstGeom prst="downArrow">
                <a:avLst>
                  <a:gd name="adj1" fmla="val 25618"/>
                  <a:gd name="adj2" fmla="val 54761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sp>
            <p:nvSpPr>
              <p:cNvPr id="20" name="テキスト ボックス 19"/>
              <p:cNvSpPr txBox="1">
                <a:spLocks noChangeArrowheads="1"/>
              </p:cNvSpPr>
              <p:nvPr/>
            </p:nvSpPr>
            <p:spPr bwMode="auto">
              <a:xfrm>
                <a:off x="7796005" y="5754742"/>
                <a:ext cx="1176724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ja-JP" sz="1600" dirty="0"/>
                  <a:t>backward</a:t>
                </a:r>
                <a:endParaRPr lang="ja-JP" altLang="en-US" sz="1600" dirty="0"/>
              </a:p>
            </p:txBody>
          </p:sp>
        </p:grpSp>
      </p:grpSp>
      <p:sp>
        <p:nvSpPr>
          <p:cNvPr id="2" name="テキスト ボックス 1"/>
          <p:cNvSpPr txBox="1"/>
          <p:nvPr/>
        </p:nvSpPr>
        <p:spPr>
          <a:xfrm>
            <a:off x="0" y="6490962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Dissipation: </a:t>
            </a:r>
            <a:r>
              <a:rPr lang="ja-JP" altLang="en-US" dirty="0" smtClean="0"/>
              <a:t>散逸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 smtClean="0"/>
              <a:t>frequency-resolved temporal responses </a:t>
            </a:r>
            <a:endParaRPr lang="ja-JP" altLang="en-US" dirty="0" smtClean="0"/>
          </a:p>
        </p:txBody>
      </p:sp>
      <p:sp>
        <p:nvSpPr>
          <p:cNvPr id="30722" name="コンテンツ プレースホルダ 2"/>
          <p:cNvSpPr>
            <a:spLocks noGrp="1"/>
          </p:cNvSpPr>
          <p:nvPr>
            <p:ph idx="1"/>
          </p:nvPr>
        </p:nvSpPr>
        <p:spPr>
          <a:xfrm>
            <a:off x="5750942" y="1572766"/>
            <a:ext cx="3357562" cy="217534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sz="2000" dirty="0" smtClean="0"/>
              <a:t>The curves show pulse type.</a:t>
            </a:r>
          </a:p>
          <a:p>
            <a:pPr eaLnBrk="1" hangingPunct="1"/>
            <a:r>
              <a:rPr lang="en-US" altLang="ja-JP" sz="2000" dirty="0" smtClean="0"/>
              <a:t>In FW geometry, delayed pulses are observed, and their delay times T</a:t>
            </a:r>
            <a:r>
              <a:rPr lang="en-US" altLang="ja-JP" sz="2000" baseline="-25000" dirty="0" smtClean="0"/>
              <a:t>F</a:t>
            </a:r>
            <a:r>
              <a:rPr lang="en-US" altLang="ja-JP" sz="2000" dirty="0" smtClean="0"/>
              <a:t>.</a:t>
            </a:r>
          </a:p>
          <a:p>
            <a:pPr eaLnBrk="1" hangingPunct="1"/>
            <a:r>
              <a:rPr lang="en-US" altLang="ja-JP" sz="2000" dirty="0" smtClean="0"/>
              <a:t>T</a:t>
            </a:r>
            <a:r>
              <a:rPr lang="en-US" altLang="ja-JP" sz="2000" baseline="-25000" dirty="0" smtClean="0"/>
              <a:t>B</a:t>
            </a:r>
            <a:r>
              <a:rPr lang="en-US" altLang="ja-JP" sz="2000" dirty="0" smtClean="0"/>
              <a:t> = 2×T</a:t>
            </a:r>
            <a:r>
              <a:rPr lang="en-US" altLang="ja-JP" sz="2000" baseline="-25000" dirty="0" smtClean="0"/>
              <a:t>F</a:t>
            </a:r>
            <a:r>
              <a:rPr lang="en-US" altLang="ja-JP" sz="2000" dirty="0" smtClean="0"/>
              <a:t> </a:t>
            </a:r>
          </a:p>
        </p:txBody>
      </p:sp>
      <p:pic>
        <p:nvPicPr>
          <p:cNvPr id="3072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3191" y="1643063"/>
            <a:ext cx="4960937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直線コネクタ 7"/>
          <p:cNvCxnSpPr/>
          <p:nvPr/>
        </p:nvCxnSpPr>
        <p:spPr>
          <a:xfrm rot="16200000" flipV="1">
            <a:off x="-69652" y="4096544"/>
            <a:ext cx="3500437" cy="2222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0725" name="テキスト ボックス 9"/>
          <p:cNvSpPr txBox="1">
            <a:spLocks noChangeArrowheads="1"/>
          </p:cNvSpPr>
          <p:nvPr/>
        </p:nvSpPr>
        <p:spPr bwMode="auto">
          <a:xfrm>
            <a:off x="1991073" y="3563169"/>
            <a:ext cx="420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/>
              <a:t>T</a:t>
            </a:r>
            <a:r>
              <a:rPr lang="en-US" altLang="ja-JP" baseline="-25000" dirty="0"/>
              <a:t>F</a:t>
            </a:r>
            <a:endParaRPr lang="ja-JP" altLang="en-US" dirty="0"/>
          </a:p>
        </p:txBody>
      </p:sp>
      <p:sp>
        <p:nvSpPr>
          <p:cNvPr id="30726" name="テキスト ボックス 10"/>
          <p:cNvSpPr txBox="1">
            <a:spLocks noChangeArrowheads="1"/>
          </p:cNvSpPr>
          <p:nvPr/>
        </p:nvSpPr>
        <p:spPr bwMode="auto">
          <a:xfrm>
            <a:off x="4427984" y="3563169"/>
            <a:ext cx="42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/>
              <a:t>T</a:t>
            </a:r>
            <a:r>
              <a:rPr lang="en-US" altLang="ja-JP" baseline="-25000" dirty="0"/>
              <a:t>B</a:t>
            </a:r>
            <a:endParaRPr lang="ja-JP" altLang="en-US" dirty="0"/>
          </a:p>
        </p:txBody>
      </p:sp>
      <p:sp>
        <p:nvSpPr>
          <p:cNvPr id="30727" name="テキスト ボックス 3"/>
          <p:cNvSpPr txBox="1">
            <a:spLocks noChangeArrowheads="1"/>
          </p:cNvSpPr>
          <p:nvPr/>
        </p:nvSpPr>
        <p:spPr bwMode="auto">
          <a:xfrm>
            <a:off x="0" y="-26988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>
                <a:latin typeface="Calibri" pitchFamily="34" charset="0"/>
              </a:rPr>
              <a:t>Result</a:t>
            </a:r>
            <a:endParaRPr lang="ja-JP" altLang="en-US">
              <a:latin typeface="Calibri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397479" y="6359217"/>
            <a:ext cx="3318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The thickness is about 2.6 </a:t>
            </a:r>
            <a:r>
              <a:rPr lang="en-US" altLang="ja-JP" dirty="0" smtClean="0"/>
              <a:t>μm.</a:t>
            </a:r>
          </a:p>
        </p:txBody>
      </p:sp>
      <p:cxnSp>
        <p:nvCxnSpPr>
          <p:cNvPr id="10" name="直線コネクタ 9"/>
          <p:cNvCxnSpPr/>
          <p:nvPr/>
        </p:nvCxnSpPr>
        <p:spPr>
          <a:xfrm rot="16200000" flipV="1">
            <a:off x="2306612" y="4087986"/>
            <a:ext cx="3500437" cy="2222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コンテンツ プレースホルダ 2"/>
          <p:cNvSpPr txBox="1">
            <a:spLocks/>
          </p:cNvSpPr>
          <p:nvPr/>
        </p:nvSpPr>
        <p:spPr>
          <a:xfrm>
            <a:off x="5724128" y="4077072"/>
            <a:ext cx="3357562" cy="2250787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altLang="ja-JP" sz="2000" dirty="0" smtClean="0"/>
              <a:t>Excitons travel with </a:t>
            </a:r>
            <a:r>
              <a:rPr lang="en-US" altLang="ja-JP" sz="2000" i="1" dirty="0"/>
              <a:t>v</a:t>
            </a:r>
            <a:r>
              <a:rPr lang="en-US" altLang="ja-JP" sz="2000" i="1" baseline="-25000" dirty="0"/>
              <a:t>g</a:t>
            </a:r>
            <a:endParaRPr lang="en-US" altLang="ja-JP" sz="2000" dirty="0" smtClean="0"/>
          </a:p>
          <a:p>
            <a:r>
              <a:rPr lang="en-US" altLang="ja-JP" sz="2000" dirty="0" smtClean="0"/>
              <a:t>Some of polaritons are converted to photons.(T</a:t>
            </a:r>
            <a:r>
              <a:rPr lang="en-US" altLang="ja-JP" sz="2000" baseline="-25000" dirty="0" smtClean="0"/>
              <a:t>F</a:t>
            </a:r>
            <a:r>
              <a:rPr lang="en-US" altLang="ja-JP" sz="2000" dirty="0" smtClean="0"/>
              <a:t>)</a:t>
            </a:r>
          </a:p>
          <a:p>
            <a:r>
              <a:rPr lang="en-US" altLang="ja-JP" sz="2000" dirty="0" smtClean="0"/>
              <a:t>The other polaritons reflect and return to the front surface.(T</a:t>
            </a:r>
            <a:r>
              <a:rPr lang="en-US" altLang="ja-JP" sz="2000" baseline="-25000" dirty="0" smtClean="0"/>
              <a:t>B</a:t>
            </a:r>
            <a:r>
              <a:rPr lang="en-US" altLang="ja-JP" sz="2000" dirty="0" smtClean="0"/>
              <a:t>)</a:t>
            </a:r>
            <a:endParaRPr lang="en-US" altLang="ja-JP" sz="2000" dirty="0" smtClean="0"/>
          </a:p>
        </p:txBody>
      </p:sp>
      <p:sp>
        <p:nvSpPr>
          <p:cNvPr id="4" name="下矢印 3"/>
          <p:cNvSpPr/>
          <p:nvPr/>
        </p:nvSpPr>
        <p:spPr>
          <a:xfrm>
            <a:off x="6948264" y="3717032"/>
            <a:ext cx="792088" cy="3509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フレッシュ">
  <a:themeElements>
    <a:clrScheme name="フレッシュ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フレッシュ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フレッシュ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874</TotalTime>
  <Words>579</Words>
  <Application>Microsoft Office PowerPoint</Application>
  <PresentationFormat>画面に合わせる (4:3)</PresentationFormat>
  <Paragraphs>124</Paragraphs>
  <Slides>15</Slides>
  <Notes>11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フレッシュ</vt:lpstr>
      <vt:lpstr>Pulsed Propagation of Polariton Luminescence</vt:lpstr>
      <vt:lpstr>Contents </vt:lpstr>
      <vt:lpstr>   Exciton</vt:lpstr>
      <vt:lpstr>   Exciton</vt:lpstr>
      <vt:lpstr>Exciton polariton (EP)</vt:lpstr>
      <vt:lpstr>Purpose </vt:lpstr>
      <vt:lpstr>Experimental setup </vt:lpstr>
      <vt:lpstr>time-integrated spectra </vt:lpstr>
      <vt:lpstr>frequency-resolved temporal responses </vt:lpstr>
      <vt:lpstr>delay time against photon energy</vt:lpstr>
      <vt:lpstr>Conclusion</vt:lpstr>
      <vt:lpstr>PowerPoint プレゼンテーション</vt:lpstr>
      <vt:lpstr>CuCl</vt:lpstr>
      <vt:lpstr>Polariton</vt:lpstr>
      <vt:lpstr>Background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Pulsed Propagation of Polariton Luminescence</dc:title>
  <dc:creator>kenta</dc:creator>
  <cp:lastModifiedBy>silver</cp:lastModifiedBy>
  <cp:revision>61</cp:revision>
  <dcterms:created xsi:type="dcterms:W3CDTF">2011-05-06T03:54:12Z</dcterms:created>
  <dcterms:modified xsi:type="dcterms:W3CDTF">2011-05-17T09:03:07Z</dcterms:modified>
</cp:coreProperties>
</file>